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</p:sldIdLst>
  <p:sldSz cx="5486400" cy="3922776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	<Relationship Id="rId3" Type="http://schemas.openxmlformats.org/officeDocument/2006/relationships/printerSettings" Target="printerSettings/printerSettings1.bin"/>
	<Relationship Id="rId4" Type="http://schemas.openxmlformats.org/officeDocument/2006/relationships/presProps" Target="presProps.xml"/>
	<Relationship Id="rId5" Type="http://schemas.openxmlformats.org/officeDocument/2006/relationships/viewProps" Target="viewProps.xml"/>
	<Relationship Id="rId6" Type="http://schemas.openxmlformats.org/officeDocument/2006/relationships/theme" Target="theme/theme1.xml"/>
	<Relationship Id="rId7" Type="http://schemas.openxmlformats.org/officeDocument/2006/relationships/tableStyles" Target="tableStyles.xml"/>
	<Relationship Id="rId1" Type="http://schemas.openxmlformats.org/officeDocument/2006/relationships/slideMaster" Target="slideMasters/slideMaster1.xml"/>
	<Relationship Id="rId8" Type="http://schemas.openxmlformats.org/officeDocument/2006/relationships/slide" Target="slides/slide1.xml"/>
	<Relationship Id="rId9" Type="http://schemas.openxmlformats.org/officeDocument/2006/relationships/slide" Target="slides/slide2.xml"/>
	<Relationship Id="rId10" Type="http://schemas.openxmlformats.org/officeDocument/2006/relationships/slide" Target="slides/slide3.xml"/>
	<Relationship Id="rId11" Type="http://schemas.openxmlformats.org/officeDocument/2006/relationships/slide" Target="slides/slide4.xml"/>
	<Relationship Id="rId12" Type="http://schemas.openxmlformats.org/officeDocument/2006/relationships/slide" Target="slides/slide5.xml"/>
	<Relationship Id="rId13" Type="http://schemas.openxmlformats.org/officeDocument/2006/relationships/slide" Target="slides/slide6.xml"/>
	<Relationship Id="rId14" Type="http://schemas.openxmlformats.org/officeDocument/2006/relationships/slide" Target="slides/slide7.xml"/>
	<Relationship Id="rId15" Type="http://schemas.openxmlformats.org/officeDocument/2006/relationships/slide" Target="slides/slide8.xml"/>
	<Relationship Id="rId16" Type="http://schemas.openxmlformats.org/officeDocument/2006/relationships/slide" Target="slides/slide9.xml"/>
	<Relationship Id="rId17" Type="http://schemas.openxmlformats.org/officeDocument/2006/relationships/slide" Target="slides/slide10.xml"/>
	<Relationship Id="rId18" Type="http://schemas.openxmlformats.org/officeDocument/2006/relationships/slide" Target="slides/slide11.xml"/>
	<Relationship Id="rId19" Type="http://schemas.openxmlformats.org/officeDocument/2006/relationships/slide" Target="slides/slide12.xml"/>
	<Relationship Id="rId20" Type="http://schemas.openxmlformats.org/officeDocument/2006/relationships/slide" Target="slides/slide13.xml"/>
	<Relationship Id="rId21" Type="http://schemas.openxmlformats.org/officeDocument/2006/relationships/slide" Target="slides/slide14.xml"/>
	<Relationship Id="rId22" Type="http://schemas.openxmlformats.org/officeDocument/2006/relationships/slide" Target="slides/slide15.xml"/>
	<Relationship Id="rId23" Type="http://schemas.openxmlformats.org/officeDocument/2006/relationships/slide" Target="slides/slide16.xml"/>
	<Relationship Id="rId24" Type="http://schemas.openxmlformats.org/officeDocument/2006/relationships/slide" Target="slides/slide17.xml"/>
	<Relationship Id="rId25" Type="http://schemas.openxmlformats.org/officeDocument/2006/relationships/slide" Target="slides/slide18.xml"/>
	<Relationship Id="rId26" Type="http://schemas.openxmlformats.org/officeDocument/2006/relationships/slide" Target="slides/slide19.xml"/>
	<Relationship Id="rId27" Type="http://schemas.openxmlformats.org/officeDocument/2006/relationships/slide" Target="slides/slide20.xml"/>
	<Relationship Id="rId28" Type="http://schemas.openxmlformats.org/officeDocument/2006/relationships/slide" Target="slides/slide21.xml"/>
	<Relationship Id="rId29" Type="http://schemas.openxmlformats.org/officeDocument/2006/relationships/slide" Target="slides/slide22.xml"/>
	<Relationship Id="rId30" Type="http://schemas.openxmlformats.org/officeDocument/2006/relationships/slide" Target="slides/slide23.xml"/>
	<Relationship Id="rId31" Type="http://schemas.openxmlformats.org/officeDocument/2006/relationships/slide" Target="slides/slide24.xml"/>
	<Relationship Id="rId32" Type="http://schemas.openxmlformats.org/officeDocument/2006/relationships/slide" Target="slides/slide25.xml"/>
	<Relationship Id="rId33" Type="http://schemas.openxmlformats.org/officeDocument/2006/relationships/slide" Target="slides/slide26.xml"/>
	<Relationship Id="rId34" Type="http://schemas.openxmlformats.org/officeDocument/2006/relationships/slide" Target="slides/slide27.xml"/>
	<Relationship Id="rId35" Type="http://schemas.openxmlformats.org/officeDocument/2006/relationships/slide" Target="slides/slide28.xml"/>
	<Relationship Id="rId36" Type="http://schemas.openxmlformats.org/officeDocument/2006/relationships/slide" Target="slides/slide29.xml"/>
	<Relationship Id="rId37" Type="http://schemas.openxmlformats.org/officeDocument/2006/relationships/slide" Target="slides/slide30.xml"/>
	<Relationship Id="rId38" Type="http://schemas.openxmlformats.org/officeDocument/2006/relationships/slide" Target="slides/slide31.xml"/>
	<Relationship Id="rId39" Type="http://schemas.openxmlformats.org/officeDocument/2006/relationships/slide" Target="slides/slide32.xml"/>
	<Relationship Id="rId40" Type="http://schemas.openxmlformats.org/officeDocument/2006/relationships/slide" Target="slides/slide33.xml"/>
	<Relationship Id="rId41" Type="http://schemas.openxmlformats.org/officeDocument/2006/relationships/slide" Target="slides/slide34.xml"/>
	<Relationship Id="rId42" Type="http://schemas.openxmlformats.org/officeDocument/2006/relationships/slide" Target="slides/slide35.xml"/>
	<Relationship Id="rId43" Type="http://schemas.openxmlformats.org/officeDocument/2006/relationships/slide" Target="slides/slide36.xml"/>
	<Relationship Id="rId44" Type="http://schemas.openxmlformats.org/officeDocument/2006/relationships/slide" Target="slides/slide37.xml"/>
	<Relationship Id="rId45" Type="http://schemas.openxmlformats.org/officeDocument/2006/relationships/slide" Target="slides/slide38.xml"/>
	<Relationship Id="rId46" Type="http://schemas.openxmlformats.org/officeDocument/2006/relationships/slide" Target="slides/slide39.xml"/>
	<Relationship Id="rId47" Type="http://schemas.openxmlformats.org/officeDocument/2006/relationships/slide" Target="slides/slide40.xml"/>
	<Relationship Id="rId48" Type="http://schemas.openxmlformats.org/officeDocument/2006/relationships/slide" Target="slides/slide41.xml"/>
	<Relationship Id="rId49" Type="http://schemas.openxmlformats.org/officeDocument/2006/relationships/slide" Target="slides/slide42.xml"/>
	<Relationship Id="rId50" Type="http://schemas.openxmlformats.org/officeDocument/2006/relationships/slide" Target="slides/slide43.xml"/>
	<Relationship Id="rId51" Type="http://schemas.openxmlformats.org/officeDocument/2006/relationships/slide" Target="slides/slide44.xml"/>
	<Relationship Id="rId52" Type="http://schemas.openxmlformats.org/officeDocument/2006/relationships/slide" Target="slides/slide45.xml"/>
	<Relationship Id="rId53" Type="http://schemas.openxmlformats.org/officeDocument/2006/relationships/slide" Target="slides/slide46.xml"/>
	<Relationship Id="rId54" Type="http://schemas.openxmlformats.org/officeDocument/2006/relationships/slide" Target="slides/slide47.xml"/>
	<Relationship Id="rId55" Type="http://schemas.openxmlformats.org/officeDocument/2006/relationships/slide" Target="slides/slide48.xml"/>
	<Relationship Id="rId56" Type="http://schemas.openxmlformats.org/officeDocument/2006/relationships/slide" Target="slides/slide49.xml"/>
	<Relationship Id="rId57" Type="http://schemas.openxmlformats.org/officeDocument/2006/relationships/slide" Target="slides/slide50.xml"/>
	<Relationship Id="rId58" Type="http://schemas.openxmlformats.org/officeDocument/2006/relationships/slide" Target="slides/slide51.xml"/>
	<Relationship Id="rId59" Type="http://schemas.openxmlformats.org/officeDocument/2006/relationships/slide" Target="slides/slide52.xml"/>
	<Relationship Id="rId60" Type="http://schemas.openxmlformats.org/officeDocument/2006/relationships/slide" Target="slides/slide53.xml"/>
	<Relationship Id="rId61" Type="http://schemas.openxmlformats.org/officeDocument/2006/relationships/slide" Target="slides/slide54.xml"/>
	<Relationship Id="rId62" Type="http://schemas.openxmlformats.org/officeDocument/2006/relationships/slide" Target="slides/slide55.xml"/>
	<Relationship Id="rId63" Type="http://schemas.openxmlformats.org/officeDocument/2006/relationships/slide" Target="slides/slide56.xml"/>
	<Relationship Id="rId64" Type="http://schemas.openxmlformats.org/officeDocument/2006/relationships/slide" Target="slides/slide57.xml"/>
	<Relationship Id="rId65" Type="http://schemas.openxmlformats.org/officeDocument/2006/relationships/slide" Target="slides/slide58.xml"/>
	<Relationship Id="rId66" Type="http://schemas.openxmlformats.org/officeDocument/2006/relationships/slide" Target="slides/slide59.xml"/>
	<Relationship Id="rId67" Type="http://schemas.openxmlformats.org/officeDocument/2006/relationships/slide" Target="slides/slide60.xml"/>
	<Relationship Id="rId68" Type="http://schemas.openxmlformats.org/officeDocument/2006/relationships/slide" Target="slides/slide61.xml"/>
	<Relationship Id="rId69" Type="http://schemas.openxmlformats.org/officeDocument/2006/relationships/slide" Target="slides/slide62.xml"/>
	<Relationship Id="rId70" Type="http://schemas.openxmlformats.org/officeDocument/2006/relationships/slide" Target="slides/slide63.xml"/>
	<Relationship Id="rId71" Type="http://schemas.openxmlformats.org/officeDocument/2006/relationships/slide" Target="slides/slide64.xml"/>
	<Relationship Id="rId72" Type="http://schemas.openxmlformats.org/officeDocument/2006/relationships/slide" Target="slides/slide65.xml"/>
	<Relationship Id="rId73" Type="http://schemas.openxmlformats.org/officeDocument/2006/relationships/slide" Target="slides/slide66.xml"/>
	<Relationship Id="rId74" Type="http://schemas.openxmlformats.org/officeDocument/2006/relationships/slide" Target="slides/slide67.xml"/>
	<Relationship Id="rId75" Type="http://schemas.openxmlformats.org/officeDocument/2006/relationships/slide" Target="slides/slide68.xml"/>
	<Relationship Id="rId76" Type="http://schemas.openxmlformats.org/officeDocument/2006/relationships/slide" Target="slides/slide69.xml"/>
	<Relationship Id="rId77" Type="http://schemas.openxmlformats.org/officeDocument/2006/relationships/slide" Target="slides/slide70.xml"/>
	<Relationship Id="rId78" Type="http://schemas.openxmlformats.org/officeDocument/2006/relationships/slide" Target="slides/slide71.xml"/>
	<Relationship Id="rId79" Type="http://schemas.openxmlformats.org/officeDocument/2006/relationships/slide" Target="slides/slide72.xml"/>
	<Relationship Id="rId80" Type="http://schemas.openxmlformats.org/officeDocument/2006/relationships/slide" Target="slides/slide73.xml"/>
	<Relationship Id="rId81" Type="http://schemas.openxmlformats.org/officeDocument/2006/relationships/slide" Target="slides/slide74.xml"/>
	<Relationship Id="rId82" Type="http://schemas.openxmlformats.org/officeDocument/2006/relationships/slide" Target="slides/slide75.xml"/>
	<Relationship Id="rId83" Type="http://schemas.openxmlformats.org/officeDocument/2006/relationships/slide" Target="slides/slide76.xml"/>
	<Relationship Id="rId84" Type="http://schemas.openxmlformats.org/officeDocument/2006/relationships/slide" Target="slides/slide77.xml"/>
	<Relationship Id="rId85" Type="http://schemas.openxmlformats.org/officeDocument/2006/relationships/slide" Target="slides/slide78.xml"/>
	<Relationship Id="rId86" Type="http://schemas.openxmlformats.org/officeDocument/2006/relationships/slide" Target="slides/slide79.xml"/>
	<Relationship Id="rId87" Type="http://schemas.openxmlformats.org/officeDocument/2006/relationships/slide" Target="slides/slide80.xml"/>
	<Relationship Id="rId88" Type="http://schemas.openxmlformats.org/officeDocument/2006/relationships/slide" Target="slides/slide81.xml"/>
	<Relationship Id="rId89" Type="http://schemas.openxmlformats.org/officeDocument/2006/relationships/slide" Target="slides/slide82.xml"/>
	<Relationship Id="rId90" Type="http://schemas.openxmlformats.org/officeDocument/2006/relationships/slide" Target="slides/slide83.xml"/>
	<Relationship Id="rId91" Type="http://schemas.openxmlformats.org/officeDocument/2006/relationships/slide" Target="slides/slide84.xml"/>
	<Relationship Id="rId92" Type="http://schemas.openxmlformats.org/officeDocument/2006/relationships/slide" Target="slides/slide85.xml"/>
	<Relationship Id="rId93" Type="http://schemas.openxmlformats.org/officeDocument/2006/relationships/slide" Target="slides/slide86.xml"/>
	<Relationship Id="rId94" Type="http://schemas.openxmlformats.org/officeDocument/2006/relationships/slide" Target="slides/slide87.xml"/>
	<Relationship Id="rId95" Type="http://schemas.openxmlformats.org/officeDocument/2006/relationships/slide" Target="slides/slide88.xml"/>
	<Relationship Id="rId96" Type="http://schemas.openxmlformats.org/officeDocument/2006/relationships/slide" Target="slides/slide89.xml"/>
	<Relationship Id="rId97" Type="http://schemas.openxmlformats.org/officeDocument/2006/relationships/slide" Target="slides/slide90.xml"/>
	<Relationship Id="rId98" Type="http://schemas.openxmlformats.org/officeDocument/2006/relationships/slide" Target="slides/slide91.xml"/>
	<Relationship Id="rId99" Type="http://schemas.openxmlformats.org/officeDocument/2006/relationships/slide" Target="slides/slide92.xml"/>
	<Relationship Id="rId100" Type="http://schemas.openxmlformats.org/officeDocument/2006/relationships/slide" Target="slides/slide93.xml"/>
	<Relationship Id="rId101" Type="http://schemas.openxmlformats.org/officeDocument/2006/relationships/slide" Target="slides/slide94.xml"/>
	<Relationship Id="rId102" Type="http://schemas.openxmlformats.org/officeDocument/2006/relationships/slide" Target="slides/slide95.xml"/>
	<Relationship Id="rId103" Type="http://schemas.openxmlformats.org/officeDocument/2006/relationships/slide" Target="slides/slide96.xml"/>
	<Relationship Id="rId104" Type="http://schemas.openxmlformats.org/officeDocument/2006/relationships/slide" Target="slides/slide97.xml"/>
	<Relationship Id="rId105" Type="http://schemas.openxmlformats.org/officeDocument/2006/relationships/slide" Target="slides/slide98.xml"/>
	<Relationship Id="rId106" Type="http://schemas.openxmlformats.org/officeDocument/2006/relationships/slide" Target="slides/slide99.xml"/>
	<Relationship Id="rId107" Type="http://schemas.openxmlformats.org/officeDocument/2006/relationships/slide" Target="slides/slide100.xml"/>
	<Relationship Id="rId108" Type="http://schemas.openxmlformats.org/officeDocument/2006/relationships/slide" Target="slides/slide101.xml"/>
	<Relationship Id="rId109" Type="http://schemas.openxmlformats.org/officeDocument/2006/relationships/slide" Target="slides/slide102.xml"/>
	<Relationship Id="rId110" Type="http://schemas.openxmlformats.org/officeDocument/2006/relationships/slide" Target="slides/slide103.xml"/>
	<Relationship Id="rId111" Type="http://schemas.openxmlformats.org/officeDocument/2006/relationships/slide" Target="slides/slide104.xml"/>
	<Relationship Id="rId112" Type="http://schemas.openxmlformats.org/officeDocument/2006/relationships/slide" Target="slides/slide105.xml"/>
	<Relationship Id="rId113" Type="http://schemas.openxmlformats.org/officeDocument/2006/relationships/slide" Target="slides/slide106.xml"/>
	<Relationship Id="rId114" Type="http://schemas.openxmlformats.org/officeDocument/2006/relationships/slide" Target="slides/slide107.xml"/>
	<Relationship Id="rId115" Type="http://schemas.openxmlformats.org/officeDocument/2006/relationships/slide" Target="slides/slide108.xml"/>
	<Relationship Id="rId116" Type="http://schemas.openxmlformats.org/officeDocument/2006/relationships/slide" Target="slides/slide109.xml"/>
	<Relationship Id="rId117" Type="http://schemas.openxmlformats.org/officeDocument/2006/relationships/slide" Target="slides/slide110.xml"/>
	<Relationship Id="rId118" Type="http://schemas.openxmlformats.org/officeDocument/2006/relationships/slide" Target="slides/slide111.xml"/>
	<Relationship Id="rId119" Type="http://schemas.openxmlformats.org/officeDocument/2006/relationships/slide" Target="slides/slide112.xml"/>
	<Relationship Id="rId120" Type="http://schemas.openxmlformats.org/officeDocument/2006/relationships/slide" Target="slides/slide113.xml"/>
	<Relationship Id="rId121" Type="http://schemas.openxmlformats.org/officeDocument/2006/relationships/slide" Target="slides/slide114.xml"/>
	<Relationship Id="rId122" Type="http://schemas.openxmlformats.org/officeDocument/2006/relationships/slide" Target="slides/slide115.xml"/>
	<Relationship Id="rId123" Type="http://schemas.openxmlformats.org/officeDocument/2006/relationships/slide" Target="slides/slide116.xml"/>
	<Relationship Id="rId124" Type="http://schemas.openxmlformats.org/officeDocument/2006/relationships/slide" Target="slides/slide117.xml"/>
	<Relationship Id="rId125" Type="http://schemas.openxmlformats.org/officeDocument/2006/relationships/slide" Target="slides/slide118.xml"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9image.jpeg"/>
</Relationships>
</file>

<file path=ppt/slides/_rels/slide10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1image.jpeg"/>
</Relationships>
</file>

<file path=ppt/slides/_rels/slide10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2image.jpeg"/>
</Relationships>
</file>

<file path=ppt/slides/_rels/slide10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3image.jpeg"/>
</Relationships>
</file>

<file path=ppt/slides/_rels/slide10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4image.jpeg"/>
</Relationships>
</file>

<file path=ppt/slides/_rels/slide10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5image.jpeg"/>
	<Relationship Id="rId3" Type="http://schemas.openxmlformats.org/officeDocument/2006/relationships/image" Target="../media/136image.jpeg"/>
</Relationships>
</file>

<file path=ppt/slides/_rels/slide10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7image.jpeg"/>
</Relationships>
</file>

<file path=ppt/slides/_rels/slide10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8image.jpeg"/>
</Relationships>
</file>

<file path=ppt/slides/_rels/slide10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9image.jpeg"/>
</Relationships>
</file>

<file path=ppt/slides/_rels/slide10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0image.jpeg"/>
</Relationships>
</file>

<file path=ppt/slides/_rels/slide10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1image.jpeg"/>
</Relationships>
</file>

<file path=ppt/slides/_rels/slide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0image.jpeg"/>
</Relationships>
</file>

<file path=ppt/slides/_rels/slide1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2image.jpeg"/>
</Relationships>
</file>

<file path=ppt/slides/_rels/slide1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3image.jpeg"/>
</Relationships>
</file>

<file path=ppt/slides/_rels/slide1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4image.jpeg"/>
</Relationships>
</file>

<file path=ppt/slides/_rels/slide1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5image.jpeg"/>
</Relationships>
</file>

<file path=ppt/slides/_rels/slide1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6image.jpeg"/>
</Relationships>
</file>

<file path=ppt/slides/_rels/slide1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7image.jpeg"/>
	<Relationship Id="rId3" Type="http://schemas.openxmlformats.org/officeDocument/2006/relationships/image" Target="../media/148image.jpeg"/>
</Relationships>
</file>

<file path=ppt/slides/_rels/slide1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9image.jpeg"/>
</Relationships>
</file>

<file path=ppt/slides/_rels/slide1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50image.jpeg"/>
	<Relationship Id="rId3" Type="http://schemas.openxmlformats.org/officeDocument/2006/relationships/image" Target="../media/151image.jpeg"/>
	<Relationship Id="rId4" Type="http://schemas.openxmlformats.org/officeDocument/2006/relationships/image" Target="../media/152image.jpeg"/>
</Relationships>
</file>

<file path=ppt/slides/_rels/slide1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53image.jpeg"/>
	<Relationship Id="rId3" Type="http://schemas.openxmlformats.org/officeDocument/2006/relationships/image" Target="../media/154image.jpeg"/>
</Relationships>
</file>

<file path=ppt/slides/_rels/slide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1image.jpeg"/>
</Relationships>
</file>

<file path=ppt/slides/_rels/slide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2image.jpeg"/>
</Relationships>
</file>

<file path=ppt/slides/_rels/slide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3image.jpeg"/>
</Relationships>
</file>

<file path=ppt/slides/_rels/slide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4image.jpeg"/>
</Relationships>
</file>

<file path=ppt/slides/_rels/slide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5image.jpeg"/>
</Relationships>
</file>

<file path=ppt/slides/_rels/slide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6image.jpeg"/>
</Relationships>
</file>

<file path=ppt/slides/_rels/slide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image.jpeg"/>
	<Relationship Id="rId3" Type="http://schemas.openxmlformats.org/officeDocument/2006/relationships/image" Target="../media/38image.jpeg"/>
</Relationships>
</file>

<file path=ppt/slides/_rels/slide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9image.jpeg"/>
</Relationships>
</file>

<file path=ppt/slides/_rels/slide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image.jpeg"/>
	<Relationship Id="rId3" Type="http://schemas.openxmlformats.org/officeDocument/2006/relationships/image" Target="../media/2image.jpeg"/>
	<Relationship Id="rId4" Type="http://schemas.openxmlformats.org/officeDocument/2006/relationships/image" Target="../media/3image.jpeg"/>
</Relationships>
</file>

<file path=ppt/slides/_rels/slide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0image.jpeg"/>
</Relationships>
</file>

<file path=ppt/slides/_rels/slide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1image.jpeg"/>
	<Relationship Id="rId3" Type="http://schemas.openxmlformats.org/officeDocument/2006/relationships/image" Target="../media/42image.jpeg"/>
</Relationships>
</file>

<file path=ppt/slides/_rels/slide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3image.jpeg"/>
	<Relationship Id="rId3" Type="http://schemas.openxmlformats.org/officeDocument/2006/relationships/image" Target="../media/44image.jpeg"/>
</Relationships>
</file>

<file path=ppt/slides/_rels/slide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5image.jpeg"/>
</Relationships>
</file>

<file path=ppt/slides/_rels/slide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6image.jpeg"/>
</Relationships>
</file>

<file path=ppt/slides/_rels/slide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7image.jpeg"/>
</Relationships>
</file>

<file path=ppt/slides/_rels/slide2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8image.jpeg"/>
</Relationships>
</file>

<file path=ppt/slides/_rels/slide2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9image.jpeg"/>
</Relationships>
</file>

<file path=ppt/slides/_rels/slide2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0image.jpeg"/>
</Relationships>
</file>

<file path=ppt/slides/_rels/slide2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1image.jpeg"/>
</Relationships>
</file>

<file path=ppt/slides/_rels/slide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image.jpeg"/>
</Relationships>
</file>

<file path=ppt/slides/_rels/slide3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2image.jpeg"/>
</Relationships>
</file>

<file path=ppt/slides/_rels/slide3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3image.jpeg"/>
</Relationships>
</file>

<file path=ppt/slides/_rels/slide3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4image.jpeg"/>
	<Relationship Id="rId3" Type="http://schemas.openxmlformats.org/officeDocument/2006/relationships/image" Target="../media/55image.jpeg"/>
</Relationships>
</file>

<file path=ppt/slides/_rels/slide3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6image.jpeg"/>
	<Relationship Id="rId3" Type="http://schemas.openxmlformats.org/officeDocument/2006/relationships/image" Target="../media/57image.jpeg"/>
</Relationships>
</file>

<file path=ppt/slides/_rels/slide3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8image.jpeg"/>
</Relationships>
</file>

<file path=ppt/slides/_rels/slide3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9image.jpeg"/>
</Relationships>
</file>

<file path=ppt/slides/_rels/slide3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0image.jpeg"/>
</Relationships>
</file>

<file path=ppt/slides/_rels/slide3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1image.jpeg"/>
	<Relationship Id="rId3" Type="http://schemas.openxmlformats.org/officeDocument/2006/relationships/image" Target="../media/62image.jpeg"/>
	<Relationship Id="rId4" Type="http://schemas.openxmlformats.org/officeDocument/2006/relationships/image" Target="../media/63image.jpeg"/>
</Relationships>
</file>

<file path=ppt/slides/_rels/slide3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4image.jpeg"/>
</Relationships>
</file>

<file path=ppt/slides/_rels/slide3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5image.jpeg"/>
</Relationships>
</file>

<file path=ppt/slides/_rels/slide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image.jpeg"/>
	<Relationship Id="rId3" Type="http://schemas.openxmlformats.org/officeDocument/2006/relationships/image" Target="../media/6image.jpeg"/>
	<Relationship Id="rId4" Type="http://schemas.openxmlformats.org/officeDocument/2006/relationships/image" Target="../media/7image.jpeg"/>
	<Relationship Id="rId5" Type="http://schemas.openxmlformats.org/officeDocument/2006/relationships/image" Target="../media/8image.jpeg"/>
	<Relationship Id="rId6" Type="http://schemas.openxmlformats.org/officeDocument/2006/relationships/image" Target="../media/9image.jpeg"/>
</Relationships>
</file>

<file path=ppt/slides/_rels/slide4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6image.jpeg"/>
</Relationships>
</file>

<file path=ppt/slides/_rels/slide4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7image.jpeg"/>
</Relationships>
</file>

<file path=ppt/slides/_rels/slide4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8image.jpeg"/>
</Relationships>
</file>

<file path=ppt/slides/_rels/slide4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9image.jpeg"/>
	<Relationship Id="rId3" Type="http://schemas.openxmlformats.org/officeDocument/2006/relationships/image" Target="../media/70image.jpeg"/>
</Relationships>
</file>

<file path=ppt/slides/_rels/slide4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1image.jpeg"/>
</Relationships>
</file>

<file path=ppt/slides/_rels/slide4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2image.jpeg"/>
</Relationships>
</file>

<file path=ppt/slides/_rels/slide4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3image.jpeg"/>
</Relationships>
</file>

<file path=ppt/slides/_rels/slide4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4image.jpeg"/>
</Relationships>
</file>

<file path=ppt/slides/_rels/slide4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5image.jpeg"/>
</Relationships>
</file>

<file path=ppt/slides/_rels/slide4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6image.jpeg"/>
</Relationships>
</file>

<file path=ppt/slides/_rels/slide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image.jpeg"/>
	<Relationship Id="rId3" Type="http://schemas.openxmlformats.org/officeDocument/2006/relationships/image" Target="../media/11image.jpeg"/>
	<Relationship Id="rId4" Type="http://schemas.openxmlformats.org/officeDocument/2006/relationships/image" Target="../media/12image.jpeg"/>
	<Relationship Id="rId5" Type="http://schemas.openxmlformats.org/officeDocument/2006/relationships/image" Target="../media/13image.jpeg"/>
	<Relationship Id="rId6" Type="http://schemas.openxmlformats.org/officeDocument/2006/relationships/image" Target="../media/14image.jpeg"/>
	<Relationship Id="rId7" Type="http://schemas.openxmlformats.org/officeDocument/2006/relationships/image" Target="../media/15image.jpeg"/>
	<Relationship Id="rId8" Type="http://schemas.openxmlformats.org/officeDocument/2006/relationships/image" Target="../media/16image.jpeg"/>
	<Relationship Id="rId9" Type="http://schemas.openxmlformats.org/officeDocument/2006/relationships/image" Target="../media/17image.jpeg"/>
</Relationships>
</file>

<file path=ppt/slides/_rels/slide5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7image.jpeg"/>
</Relationships>
</file>

<file path=ppt/slides/_rels/slide5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8image.jpeg"/>
</Relationships>
</file>

<file path=ppt/slides/_rels/slide5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9image.jpeg"/>
</Relationships>
</file>

<file path=ppt/slides/_rels/slide5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0image.jpeg"/>
</Relationships>
</file>

<file path=ppt/slides/_rels/slide5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1image.jpeg"/>
</Relationships>
</file>

<file path=ppt/slides/_rels/slide5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2image.jpeg"/>
	<Relationship Id="rId3" Type="http://schemas.openxmlformats.org/officeDocument/2006/relationships/image" Target="../media/83image.jpeg"/>
</Relationships>
</file>

<file path=ppt/slides/_rels/slide5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4image.jpeg"/>
</Relationships>
</file>

<file path=ppt/slides/_rels/slide5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5image.jpeg"/>
</Relationships>
</file>

<file path=ppt/slides/_rels/slide5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6image.jpeg"/>
</Relationships>
</file>

<file path=ppt/slides/_rels/slide5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7image.jpeg"/>
</Relationships>
</file>

<file path=ppt/slides/_rels/slide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8image.jpeg"/>
	<Relationship Id="rId3" Type="http://schemas.openxmlformats.org/officeDocument/2006/relationships/image" Target="../media/19image.jpeg"/>
	<Relationship Id="rId4" Type="http://schemas.openxmlformats.org/officeDocument/2006/relationships/image" Target="../media/20image.jpeg"/>
	<Relationship Id="rId5" Type="http://schemas.openxmlformats.org/officeDocument/2006/relationships/image" Target="../media/21image.jpeg"/>
	<Relationship Id="rId6" Type="http://schemas.openxmlformats.org/officeDocument/2006/relationships/image" Target="../media/22image.jpeg"/>
	<Relationship Id="rId7" Type="http://schemas.openxmlformats.org/officeDocument/2006/relationships/image" Target="../media/23image.jpeg"/>
	<Relationship Id="rId8" Type="http://schemas.openxmlformats.org/officeDocument/2006/relationships/image" Target="../media/24image.jpeg"/>
	<Relationship Id="rId9" Type="http://schemas.openxmlformats.org/officeDocument/2006/relationships/image" Target="../media/25image.jpeg"/>
</Relationships>
</file>

<file path=ppt/slides/_rels/slide6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8image.jpeg"/>
</Relationships>
</file>

<file path=ppt/slides/_rels/slide6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9image.jpeg"/>
</Relationships>
</file>

<file path=ppt/slides/_rels/slide6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0image.jpeg"/>
</Relationships>
</file>

<file path=ppt/slides/_rels/slide6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1image.jpeg"/>
</Relationships>
</file>

<file path=ppt/slides/_rels/slide6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2image.jpeg"/>
</Relationships>
</file>

<file path=ppt/slides/_rels/slide6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3image.jpeg"/>
</Relationships>
</file>

<file path=ppt/slides/_rels/slide6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4image.jpeg"/>
</Relationships>
</file>

<file path=ppt/slides/_rels/slide6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5image.jpeg"/>
</Relationships>
</file>

<file path=ppt/slides/_rels/slide6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6image.jpeg"/>
</Relationships>
</file>

<file path=ppt/slides/_rels/slide6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7image.jpeg"/>
</Relationships>
</file>

<file path=ppt/slides/_rels/slide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8image.jpeg"/>
</Relationships>
</file>

<file path=ppt/slides/_rels/slide7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9image.jpeg"/>
</Relationships>
</file>

<file path=ppt/slides/_rels/slide7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0image.jpeg"/>
</Relationships>
</file>

<file path=ppt/slides/_rels/slide7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1image.jpeg"/>
	<Relationship Id="rId3" Type="http://schemas.openxmlformats.org/officeDocument/2006/relationships/image" Target="../media/102image.jpeg"/>
</Relationships>
</file>

<file path=ppt/slides/_rels/slide7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3image.jpeg"/>
</Relationships>
</file>

<file path=ppt/slides/_rels/slide7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4image.jpeg"/>
</Relationships>
</file>

<file path=ppt/slides/_rels/slide7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5image.jpeg"/>
</Relationships>
</file>

<file path=ppt/slides/_rels/slide7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6image.jpeg"/>
</Relationships>
</file>

<file path=ppt/slides/_rels/slide7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7image.jpeg"/>
</Relationships>
</file>

<file path=ppt/slides/_rels/slide7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8image.jpeg"/>
</Relationships>
</file>

<file path=ppt/slides/_rels/slide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6image.jpeg"/>
	<Relationship Id="rId3" Type="http://schemas.openxmlformats.org/officeDocument/2006/relationships/image" Target="../media/27image.jpeg"/>
</Relationships>
</file>

<file path=ppt/slides/_rels/slide8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9image.jpeg"/>
</Relationships>
</file>

<file path=ppt/slides/_rels/slide8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0image.jpeg"/>
</Relationships>
</file>

<file path=ppt/slides/_rels/slide8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1image.jpeg"/>
</Relationships>
</file>

<file path=ppt/slides/_rels/slide8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2image.jpeg"/>
</Relationships>
</file>

<file path=ppt/slides/_rels/slide8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3image.jpeg"/>
</Relationships>
</file>

<file path=ppt/slides/_rels/slide8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4image.jpeg"/>
</Relationships>
</file>

<file path=ppt/slides/_rels/slide8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5image.jpeg"/>
	<Relationship Id="rId3" Type="http://schemas.openxmlformats.org/officeDocument/2006/relationships/image" Target="../media/116image.jpeg"/>
</Relationships>
</file>

<file path=ppt/slides/_rels/slide8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7image.jpeg"/>
</Relationships>
</file>

<file path=ppt/slides/_rels/slide8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8image.jpeg"/>
</Relationships>
</file>

<file path=ppt/slides/_rels/slide8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9image.jpeg"/>
	<Relationship Id="rId3" Type="http://schemas.openxmlformats.org/officeDocument/2006/relationships/image" Target="../media/120image.jpeg"/>
</Relationships>
</file>

<file path=ppt/slides/_rels/slide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image.jpeg"/>
</Relationships>
</file>

<file path=ppt/slides/_rels/slide9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1image.jpeg"/>
</Relationships>
</file>

<file path=ppt/slides/_rels/slide9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2image.jpeg"/>
</Relationships>
</file>

<file path=ppt/slides/_rels/slide9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3image.jpeg"/>
</Relationships>
</file>

<file path=ppt/slides/_rels/slide9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4image.jpeg"/>
</Relationships>
</file>

<file path=ppt/slides/_rels/slide9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5image.jpeg"/>
</Relationships>
</file>

<file path=ppt/slides/_rels/slide9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6image.jpeg"/>
</Relationships>
</file>

<file path=ppt/slides/_rels/slide9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7image.jpeg"/>
</Relationships>
</file>

<file path=ppt/slides/_rels/slide9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8image.jpeg"/>
</Relationships>
</file>

<file path=ppt/slides/_rels/slide9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9image.jpeg"/>
</Relationships>
</file>

<file path=ppt/slides/_rels/slide9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0image.jpe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0"> 
				</p:cNvPr>
          <p:cNvSpPr/>
          <p:nvPr/>
        </p:nvSpPr>
        <p:spPr>
          <a:xfrm>
            <a:off x="1289050" y="2482850"/>
            <a:ext cx="2698750" cy="82550"/>
          </a:xfrm>
          <a:custGeom>
            <a:avLst/>
            <a:gdLst>
              <a:gd name="connsiteX0" fmla="*/ 2708821 w 2698750"/>
              <a:gd name="connsiteY0" fmla="*/ 90246 h 82550"/>
              <a:gd name="connsiteX1" fmla="*/ 10591 w 2698750"/>
              <a:gd name="connsiteY1" fmla="*/ 90246 h 82550"/>
              <a:gd name="connsiteX2" fmla="*/ 10591 w 2698750"/>
              <a:gd name="connsiteY2" fmla="*/ 14770 h 82550"/>
              <a:gd name="connsiteX3" fmla="*/ 2708821 w 2698750"/>
              <a:gd name="connsiteY3" fmla="*/ 14770 h 82550"/>
              <a:gd name="connsiteX4" fmla="*/ 2708821 w 2698750"/>
              <a:gd name="connsiteY4" fmla="*/ 90246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8750" h="82550">
                <a:moveTo>
                  <a:pt x="2708821" y="90246"/>
                </a:moveTo>
                <a:lnTo>
                  <a:pt x="10591" y="90246"/>
                </a:lnTo>
                <a:lnTo>
                  <a:pt x="10591" y="14770"/>
                </a:lnTo>
                <a:lnTo>
                  <a:pt x="2708821" y="14770"/>
                </a:lnTo>
                <a:lnTo>
                  <a:pt x="2708821" y="9024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" name="Freeform 1"> 
				</p:cNvPr>
          <p:cNvSpPr/>
          <p:nvPr/>
        </p:nvSpPr>
        <p:spPr>
          <a:xfrm>
            <a:off x="452742" y="0"/>
            <a:ext cx="114528" cy="3657600"/>
          </a:xfrm>
          <a:custGeom>
            <a:avLst/>
            <a:gdLst>
              <a:gd name="connsiteX0" fmla="*/ 0 w 114528"/>
              <a:gd name="connsiteY0" fmla="*/ 3657600 h 3657600"/>
              <a:gd name="connsiteX1" fmla="*/ 114528 w 114528"/>
              <a:gd name="connsiteY1" fmla="*/ 3657600 h 3657600"/>
              <a:gd name="connsiteX2" fmla="*/ 114528 w 114528"/>
              <a:gd name="connsiteY2" fmla="*/ 0 h 3657600"/>
              <a:gd name="connsiteX3" fmla="*/ 0 w 114528"/>
              <a:gd name="connsiteY3" fmla="*/ 0 h 3657600"/>
              <a:gd name="connsiteX4" fmla="*/ 0 w 11452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28" h="3657600">
                <a:moveTo>
                  <a:pt x="0" y="3657600"/>
                </a:moveTo>
                <a:lnTo>
                  <a:pt x="114528" y="3657600"/>
                </a:lnTo>
                <a:lnTo>
                  <a:pt x="11452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 
				</p:cNvPr>
          <p:cNvSpPr/>
          <p:nvPr/>
        </p:nvSpPr>
        <p:spPr>
          <a:xfrm>
            <a:off x="567270" y="0"/>
            <a:ext cx="114477" cy="3657600"/>
          </a:xfrm>
          <a:custGeom>
            <a:avLst/>
            <a:gdLst>
              <a:gd name="connsiteX0" fmla="*/ 0 w 114477"/>
              <a:gd name="connsiteY0" fmla="*/ 3657600 h 3657600"/>
              <a:gd name="connsiteX1" fmla="*/ 114477 w 114477"/>
              <a:gd name="connsiteY1" fmla="*/ 3657600 h 3657600"/>
              <a:gd name="connsiteX2" fmla="*/ 114477 w 114477"/>
              <a:gd name="connsiteY2" fmla="*/ 0 h 3657600"/>
              <a:gd name="connsiteX3" fmla="*/ 0 w 114477"/>
              <a:gd name="connsiteY3" fmla="*/ 0 h 3657600"/>
              <a:gd name="connsiteX4" fmla="*/ 0 w 114477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77" h="3657600">
                <a:moveTo>
                  <a:pt x="0" y="3657600"/>
                </a:moveTo>
                <a:lnTo>
                  <a:pt x="114477" y="3657600"/>
                </a:lnTo>
                <a:lnTo>
                  <a:pt x="114477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 
				</p:cNvPr>
          <p:cNvSpPr/>
          <p:nvPr/>
        </p:nvSpPr>
        <p:spPr>
          <a:xfrm>
            <a:off x="681748" y="0"/>
            <a:ext cx="114528" cy="3657460"/>
          </a:xfrm>
          <a:custGeom>
            <a:avLst/>
            <a:gdLst>
              <a:gd name="connsiteX0" fmla="*/ 114528 w 114528"/>
              <a:gd name="connsiteY0" fmla="*/ 3657460 h 3657460"/>
              <a:gd name="connsiteX1" fmla="*/ 0 w 114528"/>
              <a:gd name="connsiteY1" fmla="*/ 3657460 h 3657460"/>
              <a:gd name="connsiteX2" fmla="*/ 0 w 114528"/>
              <a:gd name="connsiteY2" fmla="*/ 0 h 3657460"/>
              <a:gd name="connsiteX3" fmla="*/ 114528 w 114528"/>
              <a:gd name="connsiteY3" fmla="*/ 0 h 3657460"/>
              <a:gd name="connsiteX4" fmla="*/ 114528 w 114528"/>
              <a:gd name="connsiteY4" fmla="*/ 3657460 h 36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28" h="3657460">
                <a:moveTo>
                  <a:pt x="114528" y="3657460"/>
                </a:moveTo>
                <a:lnTo>
                  <a:pt x="0" y="3657460"/>
                </a:lnTo>
                <a:lnTo>
                  <a:pt x="0" y="0"/>
                </a:lnTo>
                <a:lnTo>
                  <a:pt x="114528" y="0"/>
                </a:lnTo>
                <a:lnTo>
                  <a:pt x="114528" y="365746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> 
				</p:cNvPr>
          <p:cNvSpPr/>
          <p:nvPr/>
        </p:nvSpPr>
        <p:spPr>
          <a:xfrm>
            <a:off x="796277" y="0"/>
            <a:ext cx="114490" cy="3657600"/>
          </a:xfrm>
          <a:custGeom>
            <a:avLst/>
            <a:gdLst>
              <a:gd name="connsiteX0" fmla="*/ 0 w 114490"/>
              <a:gd name="connsiteY0" fmla="*/ 3657600 h 3657600"/>
              <a:gd name="connsiteX1" fmla="*/ 114490 w 114490"/>
              <a:gd name="connsiteY1" fmla="*/ 3657600 h 3657600"/>
              <a:gd name="connsiteX2" fmla="*/ 114490 w 114490"/>
              <a:gd name="connsiteY2" fmla="*/ 0 h 3657600"/>
              <a:gd name="connsiteX3" fmla="*/ 0 w 114490"/>
              <a:gd name="connsiteY3" fmla="*/ 0 h 3657600"/>
              <a:gd name="connsiteX4" fmla="*/ 0 w 11449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90" h="3657600">
                <a:moveTo>
                  <a:pt x="0" y="3657600"/>
                </a:moveTo>
                <a:lnTo>
                  <a:pt x="114490" y="3657600"/>
                </a:lnTo>
                <a:lnTo>
                  <a:pt x="11449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 
				</p:cNvPr>
          <p:cNvSpPr/>
          <p:nvPr/>
        </p:nvSpPr>
        <p:spPr>
          <a:xfrm>
            <a:off x="910780" y="0"/>
            <a:ext cx="114541" cy="3657600"/>
          </a:xfrm>
          <a:custGeom>
            <a:avLst/>
            <a:gdLst>
              <a:gd name="connsiteX0" fmla="*/ 0 w 114541"/>
              <a:gd name="connsiteY0" fmla="*/ 3657600 h 3657600"/>
              <a:gd name="connsiteX1" fmla="*/ 114541 w 114541"/>
              <a:gd name="connsiteY1" fmla="*/ 3657600 h 3657600"/>
              <a:gd name="connsiteX2" fmla="*/ 114541 w 114541"/>
              <a:gd name="connsiteY2" fmla="*/ 0 h 3657600"/>
              <a:gd name="connsiteX3" fmla="*/ 0 w 114541"/>
              <a:gd name="connsiteY3" fmla="*/ 0 h 3657600"/>
              <a:gd name="connsiteX4" fmla="*/ 0 w 11454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41" h="3657600">
                <a:moveTo>
                  <a:pt x="0" y="3657600"/>
                </a:moveTo>
                <a:lnTo>
                  <a:pt x="114541" y="3657600"/>
                </a:lnTo>
                <a:lnTo>
                  <a:pt x="11454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> 
				</p:cNvPr>
          <p:cNvSpPr/>
          <p:nvPr/>
        </p:nvSpPr>
        <p:spPr>
          <a:xfrm>
            <a:off x="1025321" y="0"/>
            <a:ext cx="114477" cy="3657600"/>
          </a:xfrm>
          <a:custGeom>
            <a:avLst/>
            <a:gdLst>
              <a:gd name="connsiteX0" fmla="*/ 0 w 114477"/>
              <a:gd name="connsiteY0" fmla="*/ 3657600 h 3657600"/>
              <a:gd name="connsiteX1" fmla="*/ 114477 w 114477"/>
              <a:gd name="connsiteY1" fmla="*/ 3657600 h 3657600"/>
              <a:gd name="connsiteX2" fmla="*/ 114477 w 114477"/>
              <a:gd name="connsiteY2" fmla="*/ 0 h 3657600"/>
              <a:gd name="connsiteX3" fmla="*/ 0 w 114477"/>
              <a:gd name="connsiteY3" fmla="*/ 0 h 3657600"/>
              <a:gd name="connsiteX4" fmla="*/ 0 w 114477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77" h="3657600">
                <a:moveTo>
                  <a:pt x="0" y="3657600"/>
                </a:moveTo>
                <a:lnTo>
                  <a:pt x="114477" y="3657600"/>
                </a:lnTo>
                <a:lnTo>
                  <a:pt x="114477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> 
				</p:cNvPr>
          <p:cNvSpPr/>
          <p:nvPr/>
        </p:nvSpPr>
        <p:spPr>
          <a:xfrm>
            <a:off x="1139787" y="0"/>
            <a:ext cx="114515" cy="3657600"/>
          </a:xfrm>
          <a:custGeom>
            <a:avLst/>
            <a:gdLst>
              <a:gd name="connsiteX0" fmla="*/ 0 w 114515"/>
              <a:gd name="connsiteY0" fmla="*/ 3657600 h 3657600"/>
              <a:gd name="connsiteX1" fmla="*/ 114515 w 114515"/>
              <a:gd name="connsiteY1" fmla="*/ 3657600 h 3657600"/>
              <a:gd name="connsiteX2" fmla="*/ 114515 w 114515"/>
              <a:gd name="connsiteY2" fmla="*/ 0 h 3657600"/>
              <a:gd name="connsiteX3" fmla="*/ 0 w 114515"/>
              <a:gd name="connsiteY3" fmla="*/ 0 h 3657600"/>
              <a:gd name="connsiteX4" fmla="*/ 0 w 11451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15" h="3657600">
                <a:moveTo>
                  <a:pt x="0" y="3657600"/>
                </a:moveTo>
                <a:lnTo>
                  <a:pt x="114515" y="3657600"/>
                </a:lnTo>
                <a:lnTo>
                  <a:pt x="11451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> 
				</p:cNvPr>
          <p:cNvSpPr/>
          <p:nvPr/>
        </p:nvSpPr>
        <p:spPr>
          <a:xfrm>
            <a:off x="1254302" y="0"/>
            <a:ext cx="105587" cy="3657600"/>
          </a:xfrm>
          <a:custGeom>
            <a:avLst/>
            <a:gdLst>
              <a:gd name="connsiteX0" fmla="*/ 0 w 105587"/>
              <a:gd name="connsiteY0" fmla="*/ 3657600 h 3657600"/>
              <a:gd name="connsiteX1" fmla="*/ 105587 w 105587"/>
              <a:gd name="connsiteY1" fmla="*/ 3657600 h 3657600"/>
              <a:gd name="connsiteX2" fmla="*/ 105587 w 105587"/>
              <a:gd name="connsiteY2" fmla="*/ 0 h 3657600"/>
              <a:gd name="connsiteX3" fmla="*/ 0 w 105587"/>
              <a:gd name="connsiteY3" fmla="*/ 0 h 3657600"/>
              <a:gd name="connsiteX4" fmla="*/ 0 w 105587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87" h="3657600">
                <a:moveTo>
                  <a:pt x="0" y="3657600"/>
                </a:moveTo>
                <a:lnTo>
                  <a:pt x="105587" y="3657600"/>
                </a:lnTo>
                <a:lnTo>
                  <a:pt x="105587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9"> 
				</p:cNvPr>
          <p:cNvSpPr/>
          <p:nvPr/>
        </p:nvSpPr>
        <p:spPr>
          <a:xfrm>
            <a:off x="4000500" y="3035300"/>
            <a:ext cx="457200" cy="38100"/>
          </a:xfrm>
          <a:custGeom>
            <a:avLst/>
            <a:gdLst>
              <a:gd name="connsiteX0" fmla="*/ 24134 w 457200"/>
              <a:gd name="connsiteY0" fmla="*/ 24271 h 38100"/>
              <a:gd name="connsiteX1" fmla="*/ 464050 w 457200"/>
              <a:gd name="connsiteY1" fmla="*/ 24271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38100">
                <a:moveTo>
                  <a:pt x="24134" y="24271"/>
                </a:moveTo>
                <a:lnTo>
                  <a:pt x="464050" y="24271"/>
                </a:lnTo>
              </a:path>
            </a:pathLst>
          </a:custGeom>
          <a:ln w="25400">
            <a:solidFill>
              <a:srgbClr val="ea1e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 
				</p:cNvPr>
          <p:cNvSpPr/>
          <p:nvPr/>
        </p:nvSpPr>
        <p:spPr>
          <a:xfrm>
            <a:off x="4406900" y="2984500"/>
            <a:ext cx="241300" cy="127000"/>
          </a:xfrm>
          <a:custGeom>
            <a:avLst/>
            <a:gdLst>
              <a:gd name="connsiteX0" fmla="*/ 16185 w 241300"/>
              <a:gd name="connsiteY0" fmla="*/ 135073 h 127000"/>
              <a:gd name="connsiteX1" fmla="*/ 242956 w 241300"/>
              <a:gd name="connsiteY1" fmla="*/ 74342 h 127000"/>
              <a:gd name="connsiteX2" fmla="*/ 16185 w 241300"/>
              <a:gd name="connsiteY2" fmla="*/ 13547 h 127000"/>
              <a:gd name="connsiteX3" fmla="*/ 16185 w 241300"/>
              <a:gd name="connsiteY3" fmla="*/ 135073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" h="127000">
                <a:moveTo>
                  <a:pt x="16185" y="135073"/>
                </a:moveTo>
                <a:lnTo>
                  <a:pt x="242956" y="74342"/>
                </a:lnTo>
                <a:lnTo>
                  <a:pt x="16185" y="13547"/>
                </a:lnTo>
                <a:lnTo>
                  <a:pt x="16185" y="135073"/>
                </a:lnTo>
                <a:close/>
              </a:path>
            </a:pathLst>
          </a:custGeom>
          <a:solidFill>
            <a:srgbClr val="ea1e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 
				</p:cNvPr>
          <p:cNvSpPr/>
          <p:nvPr/>
        </p:nvSpPr>
        <p:spPr>
          <a:xfrm>
            <a:off x="4000500" y="2921000"/>
            <a:ext cx="457200" cy="38100"/>
          </a:xfrm>
          <a:custGeom>
            <a:avLst/>
            <a:gdLst>
              <a:gd name="connsiteX0" fmla="*/ 24134 w 457200"/>
              <a:gd name="connsiteY0" fmla="*/ 15825 h 38100"/>
              <a:gd name="connsiteX1" fmla="*/ 464050 w 457200"/>
              <a:gd name="connsiteY1" fmla="*/ 15825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38100">
                <a:moveTo>
                  <a:pt x="24134" y="15825"/>
                </a:moveTo>
                <a:lnTo>
                  <a:pt x="464050" y="15825"/>
                </a:lnTo>
              </a:path>
            </a:pathLst>
          </a:custGeom>
          <a:ln w="25400">
            <a:solidFill>
              <a:srgbClr val="f8a7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> 
				</p:cNvPr>
          <p:cNvSpPr/>
          <p:nvPr/>
        </p:nvSpPr>
        <p:spPr>
          <a:xfrm>
            <a:off x="4406900" y="2857500"/>
            <a:ext cx="241300" cy="127000"/>
          </a:xfrm>
          <a:custGeom>
            <a:avLst/>
            <a:gdLst>
              <a:gd name="connsiteX0" fmla="*/ 16185 w 241300"/>
              <a:gd name="connsiteY0" fmla="*/ 139340 h 127000"/>
              <a:gd name="connsiteX1" fmla="*/ 242956 w 241300"/>
              <a:gd name="connsiteY1" fmla="*/ 78596 h 127000"/>
              <a:gd name="connsiteX2" fmla="*/ 16185 w 241300"/>
              <a:gd name="connsiteY2" fmla="*/ 17814 h 127000"/>
              <a:gd name="connsiteX3" fmla="*/ 16185 w 241300"/>
              <a:gd name="connsiteY3" fmla="*/ 13934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" h="127000">
                <a:moveTo>
                  <a:pt x="16185" y="139340"/>
                </a:moveTo>
                <a:lnTo>
                  <a:pt x="242956" y="78596"/>
                </a:lnTo>
                <a:lnTo>
                  <a:pt x="16185" y="17814"/>
                </a:lnTo>
                <a:lnTo>
                  <a:pt x="16185" y="139340"/>
                </a:lnTo>
                <a:close/>
              </a:path>
            </a:pathLst>
          </a:custGeom>
          <a:solidFill>
            <a:srgbClr val="f8a71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> 
				</p:cNvPr>
          <p:cNvSpPr/>
          <p:nvPr/>
        </p:nvSpPr>
        <p:spPr>
          <a:xfrm>
            <a:off x="4000500" y="2794000"/>
            <a:ext cx="457200" cy="38100"/>
          </a:xfrm>
          <a:custGeom>
            <a:avLst/>
            <a:gdLst>
              <a:gd name="connsiteX0" fmla="*/ 24134 w 457200"/>
              <a:gd name="connsiteY0" fmla="*/ 20439 h 38100"/>
              <a:gd name="connsiteX1" fmla="*/ 464050 w 457200"/>
              <a:gd name="connsiteY1" fmla="*/ 20439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38100">
                <a:moveTo>
                  <a:pt x="24134" y="20439"/>
                </a:moveTo>
                <a:lnTo>
                  <a:pt x="464050" y="20439"/>
                </a:lnTo>
              </a:path>
            </a:pathLst>
          </a:custGeom>
          <a:ln w="25400">
            <a:solidFill>
              <a:srgbClr val="1e48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> 
				</p:cNvPr>
          <p:cNvSpPr/>
          <p:nvPr/>
        </p:nvSpPr>
        <p:spPr>
          <a:xfrm>
            <a:off x="4406900" y="2730500"/>
            <a:ext cx="241300" cy="139700"/>
          </a:xfrm>
          <a:custGeom>
            <a:avLst/>
            <a:gdLst>
              <a:gd name="connsiteX0" fmla="*/ 16185 w 241300"/>
              <a:gd name="connsiteY0" fmla="*/ 143966 h 139700"/>
              <a:gd name="connsiteX1" fmla="*/ 242956 w 241300"/>
              <a:gd name="connsiteY1" fmla="*/ 83209 h 139700"/>
              <a:gd name="connsiteX2" fmla="*/ 16185 w 241300"/>
              <a:gd name="connsiteY2" fmla="*/ 22439 h 139700"/>
              <a:gd name="connsiteX3" fmla="*/ 16185 w 241300"/>
              <a:gd name="connsiteY3" fmla="*/ 143966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" h="139700">
                <a:moveTo>
                  <a:pt x="16185" y="143966"/>
                </a:moveTo>
                <a:lnTo>
                  <a:pt x="242956" y="83209"/>
                </a:lnTo>
                <a:lnTo>
                  <a:pt x="16185" y="22439"/>
                </a:lnTo>
                <a:lnTo>
                  <a:pt x="16185" y="143966"/>
                </a:lnTo>
                <a:close/>
              </a:path>
            </a:pathLst>
          </a:custGeom>
          <a:solidFill>
            <a:srgbClr val="1e48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5"> 
				</p:cNvPr>
          <p:cNvSpPr/>
          <p:nvPr/>
        </p:nvSpPr>
        <p:spPr>
          <a:xfrm>
            <a:off x="4813300" y="2794000"/>
            <a:ext cx="457200" cy="38100"/>
          </a:xfrm>
          <a:custGeom>
            <a:avLst/>
            <a:gdLst>
              <a:gd name="connsiteX0" fmla="*/ 457237 w 457200"/>
              <a:gd name="connsiteY0" fmla="*/ 18975 h 38100"/>
              <a:gd name="connsiteX1" fmla="*/ 21906 w 457200"/>
              <a:gd name="connsiteY1" fmla="*/ 18975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38100">
                <a:moveTo>
                  <a:pt x="457237" y="18975"/>
                </a:moveTo>
                <a:lnTo>
                  <a:pt x="21906" y="18975"/>
                </a:lnTo>
              </a:path>
            </a:pathLst>
          </a:custGeom>
          <a:ln w="25400">
            <a:solidFill>
              <a:srgbClr val="1e48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6"> 
				</p:cNvPr>
          <p:cNvSpPr/>
          <p:nvPr/>
        </p:nvSpPr>
        <p:spPr>
          <a:xfrm>
            <a:off x="4635500" y="2730500"/>
            <a:ext cx="228600" cy="139700"/>
          </a:xfrm>
          <a:custGeom>
            <a:avLst/>
            <a:gdLst>
              <a:gd name="connsiteX0" fmla="*/ 241138 w 228600"/>
              <a:gd name="connsiteY0" fmla="*/ 22461 h 139700"/>
              <a:gd name="connsiteX1" fmla="*/ 14367 w 228600"/>
              <a:gd name="connsiteY1" fmla="*/ 83205 h 139700"/>
              <a:gd name="connsiteX2" fmla="*/ 241138 w 228600"/>
              <a:gd name="connsiteY2" fmla="*/ 143987 h 139700"/>
              <a:gd name="connsiteX3" fmla="*/ 241138 w 228600"/>
              <a:gd name="connsiteY3" fmla="*/ 22461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39700">
                <a:moveTo>
                  <a:pt x="241138" y="22461"/>
                </a:moveTo>
                <a:lnTo>
                  <a:pt x="14367" y="83205"/>
                </a:lnTo>
                <a:lnTo>
                  <a:pt x="241138" y="143987"/>
                </a:lnTo>
                <a:lnTo>
                  <a:pt x="241138" y="22461"/>
                </a:lnTo>
                <a:close/>
              </a:path>
            </a:pathLst>
          </a:custGeom>
          <a:solidFill>
            <a:srgbClr val="1e48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7"> 
				</p:cNvPr>
          <p:cNvSpPr/>
          <p:nvPr/>
        </p:nvSpPr>
        <p:spPr>
          <a:xfrm>
            <a:off x="4813300" y="2921000"/>
            <a:ext cx="457200" cy="38100"/>
          </a:xfrm>
          <a:custGeom>
            <a:avLst/>
            <a:gdLst>
              <a:gd name="connsiteX0" fmla="*/ 457237 w 457200"/>
              <a:gd name="connsiteY0" fmla="*/ 14709 h 38100"/>
              <a:gd name="connsiteX1" fmla="*/ 21906 w 457200"/>
              <a:gd name="connsiteY1" fmla="*/ 14709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38100">
                <a:moveTo>
                  <a:pt x="457237" y="14709"/>
                </a:moveTo>
                <a:lnTo>
                  <a:pt x="21906" y="14709"/>
                </a:lnTo>
              </a:path>
            </a:pathLst>
          </a:custGeom>
          <a:ln w="25400">
            <a:solidFill>
              <a:srgbClr val="f8a7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8"> 
				</p:cNvPr>
          <p:cNvSpPr/>
          <p:nvPr/>
        </p:nvSpPr>
        <p:spPr>
          <a:xfrm>
            <a:off x="4635500" y="2857500"/>
            <a:ext cx="228600" cy="139700"/>
          </a:xfrm>
          <a:custGeom>
            <a:avLst/>
            <a:gdLst>
              <a:gd name="connsiteX0" fmla="*/ 241138 w 228600"/>
              <a:gd name="connsiteY0" fmla="*/ 18194 h 139700"/>
              <a:gd name="connsiteX1" fmla="*/ 14367 w 228600"/>
              <a:gd name="connsiteY1" fmla="*/ 78938 h 139700"/>
              <a:gd name="connsiteX2" fmla="*/ 241138 w 228600"/>
              <a:gd name="connsiteY2" fmla="*/ 139707 h 139700"/>
              <a:gd name="connsiteX3" fmla="*/ 241138 w 228600"/>
              <a:gd name="connsiteY3" fmla="*/ 18194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39700">
                <a:moveTo>
                  <a:pt x="241138" y="18194"/>
                </a:moveTo>
                <a:lnTo>
                  <a:pt x="14367" y="78938"/>
                </a:lnTo>
                <a:lnTo>
                  <a:pt x="241138" y="139707"/>
                </a:lnTo>
                <a:lnTo>
                  <a:pt x="241138" y="18194"/>
                </a:lnTo>
                <a:close/>
              </a:path>
            </a:pathLst>
          </a:custGeom>
          <a:solidFill>
            <a:srgbClr val="f8a71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9"> 
				</p:cNvPr>
          <p:cNvSpPr/>
          <p:nvPr/>
        </p:nvSpPr>
        <p:spPr>
          <a:xfrm>
            <a:off x="4813300" y="3035300"/>
            <a:ext cx="457200" cy="38100"/>
          </a:xfrm>
          <a:custGeom>
            <a:avLst/>
            <a:gdLst>
              <a:gd name="connsiteX0" fmla="*/ 457237 w 457200"/>
              <a:gd name="connsiteY0" fmla="*/ 22807 h 38100"/>
              <a:gd name="connsiteX1" fmla="*/ 21906 w 457200"/>
              <a:gd name="connsiteY1" fmla="*/ 22807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38100">
                <a:moveTo>
                  <a:pt x="457237" y="22807"/>
                </a:moveTo>
                <a:lnTo>
                  <a:pt x="21906" y="22807"/>
                </a:lnTo>
              </a:path>
            </a:pathLst>
          </a:custGeom>
          <a:ln w="25400">
            <a:solidFill>
              <a:srgbClr val="ea1e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0"> 
				</p:cNvPr>
          <p:cNvSpPr/>
          <p:nvPr/>
        </p:nvSpPr>
        <p:spPr>
          <a:xfrm>
            <a:off x="4635500" y="2984500"/>
            <a:ext cx="228600" cy="127000"/>
          </a:xfrm>
          <a:custGeom>
            <a:avLst/>
            <a:gdLst>
              <a:gd name="connsiteX0" fmla="*/ 241138 w 228600"/>
              <a:gd name="connsiteY0" fmla="*/ 13568 h 127000"/>
              <a:gd name="connsiteX1" fmla="*/ 14367 w 228600"/>
              <a:gd name="connsiteY1" fmla="*/ 74338 h 127000"/>
              <a:gd name="connsiteX2" fmla="*/ 241138 w 228600"/>
              <a:gd name="connsiteY2" fmla="*/ 135082 h 127000"/>
              <a:gd name="connsiteX3" fmla="*/ 241138 w 228600"/>
              <a:gd name="connsiteY3" fmla="*/ 13568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27000">
                <a:moveTo>
                  <a:pt x="241138" y="13568"/>
                </a:moveTo>
                <a:lnTo>
                  <a:pt x="14367" y="74338"/>
                </a:lnTo>
                <a:lnTo>
                  <a:pt x="241138" y="135082"/>
                </a:lnTo>
                <a:lnTo>
                  <a:pt x="241138" y="13568"/>
                </a:lnTo>
                <a:close/>
              </a:path>
            </a:pathLst>
          </a:custGeom>
          <a:solidFill>
            <a:srgbClr val="ea1e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80305" y="2295975"/>
            <a:ext cx="462192" cy="4234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2916"/>
              </a:lnSpc>
            </a:pPr>
            <a:r>
              <a:rPr lang="en-US" altLang="zh-CN" sz="27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7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62900" y="147577"/>
            <a:ext cx="2501900" cy="2207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61013" indent="-61013">
              <a:lnSpc>
                <a:spcPct val="90416"/>
              </a:lnSpc>
            </a:pPr>
            <a:r>
              <a:rPr lang="en-US" altLang="zh-CN" sz="4500" spc="230" b="1" dirty="0">
                <a:solidFill>
                  <a:srgbClr val="000000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4500" spc="225" b="1" dirty="0">
                <a:solidFill>
                  <a:srgbClr val="000000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4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950" spc="145" b="1" dirty="0">
                <a:solidFill>
                  <a:srgbClr val="000000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3950" spc="140" b="1" dirty="0">
                <a:solidFill>
                  <a:srgbClr val="000000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39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500" spc="35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4500" spc="350" b="1" dirty="0">
                <a:solidFill>
                  <a:srgbClr val="000000"/>
                </a:solidFill>
                <a:latin typeface="Times New Roman"/>
                <a:ea typeface="Times New Roman"/>
              </a:rPr>
              <a:t>tent</a:t>
            </a:r>
          </a:p>
          <a:p>
            <a:pPr hangingPunct="0" marL="53348">
              <a:lnSpc>
                <a:spcPct val="95416"/>
              </a:lnSpc>
            </a:pPr>
            <a:r>
              <a:rPr lang="en-US" altLang="zh-CN" sz="14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101</a:t>
            </a:r>
            <a:r>
              <a:rPr lang="en-US" altLang="zh-CN" sz="145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1450" spc="4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450" spc="4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14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45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450" spc="4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98283" y="2719456"/>
            <a:ext cx="1193039" cy="627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99044">
              <a:lnSpc>
                <a:spcPct val="89583"/>
              </a:lnSpc>
            </a:pPr>
            <a:r>
              <a:rPr lang="en-US" altLang="zh-CN" sz="14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1400" spc="-1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Lockton</a:t>
            </a:r>
            <a:r>
              <a:rPr lang="en-US" altLang="zh-CN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9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</a:t>
            </a:r>
          </a:p>
          <a:p>
            <a:pPr hangingPunct="0" marL="0" indent="99044">
              <a:lnSpc>
                <a:spcPct val="95833"/>
              </a:lnSpc>
            </a:pPr>
            <a:r>
              <a:rPr lang="en-US" altLang="zh-CN" sz="11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David</a:t>
            </a:r>
            <a:r>
              <a:rPr lang="en-US" altLang="zh-CN" sz="1150" spc="-7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Harrison</a:t>
            </a:r>
            <a:r>
              <a:rPr lang="en-US" altLang="zh-CN" sz="11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9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Neville</a:t>
            </a:r>
            <a:r>
              <a:rPr lang="en-US" altLang="zh-CN" sz="9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A.</a:t>
            </a:r>
            <a:r>
              <a:rPr lang="en-US" altLang="zh-CN" sz="9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Stanton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21112" y="3139340"/>
            <a:ext cx="1277413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spc="10" dirty="0">
                <a:solidFill>
                  <a:srgbClr val="000000"/>
                </a:solidFill>
                <a:latin typeface="Times New Roman"/>
                <a:ea typeface="Times New Roman"/>
              </a:rPr>
              <a:t>Requisite</a:t>
            </a:r>
            <a:r>
              <a:rPr lang="en-US" altLang="zh-CN" sz="14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10" dirty="0">
                <a:solidFill>
                  <a:srgbClr val="000000"/>
                </a:solidFill>
                <a:latin typeface="Times New Roman"/>
                <a:ea typeface="Times New Roman"/>
              </a:rPr>
              <a:t>Variety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27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279" name="Freeform 279"> 
				</p:cNvPr>
          <p:cNvSpPr/>
          <p:nvPr/>
        </p:nvSpPr>
        <p:spPr>
          <a:xfrm>
            <a:off x="0" y="0"/>
            <a:ext cx="3953929" cy="664629"/>
          </a:xfrm>
          <a:custGeom>
            <a:avLst/>
            <a:gdLst>
              <a:gd name="connsiteX0" fmla="*/ 0 w 3953929"/>
              <a:gd name="connsiteY0" fmla="*/ 664629 h 664629"/>
              <a:gd name="connsiteX1" fmla="*/ 3953929 w 3953929"/>
              <a:gd name="connsiteY1" fmla="*/ 664629 h 664629"/>
              <a:gd name="connsiteX2" fmla="*/ 3953929 w 3953929"/>
              <a:gd name="connsiteY2" fmla="*/ 0 h 664629"/>
              <a:gd name="connsiteX3" fmla="*/ 0 w 3953929"/>
              <a:gd name="connsiteY3" fmla="*/ 0 h 664629"/>
              <a:gd name="connsiteX4" fmla="*/ 0 w 3953929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929" h="664629">
                <a:moveTo>
                  <a:pt x="0" y="664629"/>
                </a:moveTo>
                <a:lnTo>
                  <a:pt x="3953929" y="664629"/>
                </a:lnTo>
                <a:lnTo>
                  <a:pt x="3953929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Freeform 28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Freeform 28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extBox 282"/>
          <p:cNvSpPr txBox="1"/>
          <p:nvPr/>
        </p:nvSpPr>
        <p:spPr>
          <a:xfrm>
            <a:off x="121929" y="145596"/>
            <a:ext cx="3801291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Converging</a:t>
            </a:r>
            <a:r>
              <a:rPr lang="en-US" altLang="zh-CN" sz="2700" spc="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700" spc="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diverging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284" name="TextBox 284"/>
          <p:cNvSpPr txBox="1"/>
          <p:nvPr/>
        </p:nvSpPr>
        <p:spPr>
          <a:xfrm>
            <a:off x="120178" y="913871"/>
            <a:ext cx="2048188" cy="2876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ea typeface="Times New Roman"/>
              </a:rPr>
              <a:t>channel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05" dirty="0">
                <a:solidFill>
                  <a:srgbClr val="000000"/>
                </a:solidFill>
                <a:latin typeface="Times New Roman"/>
                <a:ea typeface="Times New Roman"/>
              </a:rPr>
              <a:t>come</a:t>
            </a:r>
            <a:r>
              <a:rPr lang="en-US" altLang="zh-CN" sz="20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55" dirty="0">
                <a:solidFill>
                  <a:srgbClr val="000000"/>
                </a:solidFill>
                <a:latin typeface="Times New Roman"/>
                <a:ea typeface="Times New Roman"/>
              </a:rPr>
              <a:t>together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000" spc="90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ea typeface="Times New Roman"/>
              </a:rPr>
              <a:t>split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up)?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Gates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gatehouses)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channel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visitors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narrow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opening,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allowing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toll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levied,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potential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threats</a:t>
            </a:r>
          </a:p>
        </p:txBody>
      </p:sp>
      <p:sp>
        <p:nvSpPr>
          <p:cNvPr id="285" name="TextBox 285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Picture 110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107" name="Freeform 1107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Freeform 1108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Freeform 1109"> 
				</p:cNvPr>
          <p:cNvSpPr/>
          <p:nvPr/>
        </p:nvSpPr>
        <p:spPr>
          <a:xfrm>
            <a:off x="0" y="0"/>
            <a:ext cx="3272370" cy="664642"/>
          </a:xfrm>
          <a:custGeom>
            <a:avLst/>
            <a:gdLst>
              <a:gd name="connsiteX0" fmla="*/ 0 w 3272370"/>
              <a:gd name="connsiteY0" fmla="*/ 664642 h 664642"/>
              <a:gd name="connsiteX1" fmla="*/ 3272370 w 3272370"/>
              <a:gd name="connsiteY1" fmla="*/ 664642 h 664642"/>
              <a:gd name="connsiteX2" fmla="*/ 3272370 w 3272370"/>
              <a:gd name="connsiteY2" fmla="*/ 0 h 664642"/>
              <a:gd name="connsiteX3" fmla="*/ 0 w 3272370"/>
              <a:gd name="connsiteY3" fmla="*/ 0 h 664642"/>
              <a:gd name="connsiteX4" fmla="*/ 0 w 327237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2370" h="664642">
                <a:moveTo>
                  <a:pt x="0" y="664642"/>
                </a:moveTo>
                <a:lnTo>
                  <a:pt x="3272370" y="664642"/>
                </a:lnTo>
                <a:lnTo>
                  <a:pt x="327237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TextBox 1110"/>
          <p:cNvSpPr txBox="1"/>
          <p:nvPr/>
        </p:nvSpPr>
        <p:spPr>
          <a:xfrm>
            <a:off x="109229" y="134472"/>
            <a:ext cx="537507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280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Serving</a:t>
            </a:r>
            <a:r>
              <a:rPr lang="en-US" altLang="zh-CN" sz="2800" spc="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suggestion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111" name="TextBox 1111"/>
          <p:cNvSpPr txBox="1"/>
          <p:nvPr/>
        </p:nvSpPr>
        <p:spPr>
          <a:xfrm>
            <a:off x="5020919" y="561192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112" name="TextBox 1112"/>
          <p:cNvSpPr txBox="1"/>
          <p:nvPr/>
        </p:nvSpPr>
        <p:spPr>
          <a:xfrm>
            <a:off x="120178" y="891135"/>
            <a:ext cx="2089946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direct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800" spc="-2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examples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-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demonstrations?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Alka-Seltzer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reputedly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introduced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‘two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tablets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per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dose’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direction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1960s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TV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ad;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before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that,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was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taken</a:t>
            </a:r>
          </a:p>
        </p:txBody>
      </p:sp>
      <p:sp>
        <p:nvSpPr>
          <p:cNvPr id="1113" name="TextBox 1113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Picture 111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115" name="Freeform 1115"> 
				</p:cNvPr>
          <p:cNvSpPr/>
          <p:nvPr/>
        </p:nvSpPr>
        <p:spPr>
          <a:xfrm>
            <a:off x="2038350" y="3549650"/>
            <a:ext cx="3422650" cy="361950"/>
          </a:xfrm>
          <a:custGeom>
            <a:avLst/>
            <a:gdLst>
              <a:gd name="connsiteX0" fmla="*/ 6350 w 3422650"/>
              <a:gd name="connsiteY0" fmla="*/ 373126 h 361950"/>
              <a:gd name="connsiteX1" fmla="*/ 3432505 w 3422650"/>
              <a:gd name="connsiteY1" fmla="*/ 373126 h 361950"/>
              <a:gd name="connsiteX2" fmla="*/ 3432505 w 3422650"/>
              <a:gd name="connsiteY2" fmla="*/ 10580 h 361950"/>
              <a:gd name="connsiteX3" fmla="*/ 6350 w 3422650"/>
              <a:gd name="connsiteY3" fmla="*/ 10580 h 361950"/>
              <a:gd name="connsiteX4" fmla="*/ 6350 w 3422650"/>
              <a:gd name="connsiteY4" fmla="*/ 373126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2650" h="361950">
                <a:moveTo>
                  <a:pt x="6350" y="373126"/>
                </a:moveTo>
                <a:lnTo>
                  <a:pt x="3432505" y="373126"/>
                </a:lnTo>
                <a:lnTo>
                  <a:pt x="3432505" y="10580"/>
                </a:lnTo>
                <a:lnTo>
                  <a:pt x="6350" y="10580"/>
                </a:lnTo>
                <a:lnTo>
                  <a:pt x="6350" y="37312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Freeform 111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Freeform 111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Freeform 1118"> 
				</p:cNvPr>
          <p:cNvSpPr/>
          <p:nvPr/>
        </p:nvSpPr>
        <p:spPr>
          <a:xfrm>
            <a:off x="0" y="0"/>
            <a:ext cx="3433229" cy="664642"/>
          </a:xfrm>
          <a:custGeom>
            <a:avLst/>
            <a:gdLst>
              <a:gd name="connsiteX0" fmla="*/ 0 w 3433229"/>
              <a:gd name="connsiteY0" fmla="*/ 664642 h 664642"/>
              <a:gd name="connsiteX1" fmla="*/ 3433229 w 3433229"/>
              <a:gd name="connsiteY1" fmla="*/ 664642 h 664642"/>
              <a:gd name="connsiteX2" fmla="*/ 3433229 w 3433229"/>
              <a:gd name="connsiteY2" fmla="*/ 0 h 664642"/>
              <a:gd name="connsiteX3" fmla="*/ 0 w 3433229"/>
              <a:gd name="connsiteY3" fmla="*/ 0 h 664642"/>
              <a:gd name="connsiteX4" fmla="*/ 0 w 34332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229" h="664642">
                <a:moveTo>
                  <a:pt x="0" y="664642"/>
                </a:moveTo>
                <a:lnTo>
                  <a:pt x="3433229" y="664642"/>
                </a:lnTo>
                <a:lnTo>
                  <a:pt x="34332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TextBox 1119"/>
          <p:cNvSpPr txBox="1"/>
          <p:nvPr/>
        </p:nvSpPr>
        <p:spPr>
          <a:xfrm>
            <a:off x="109229" y="72451"/>
            <a:ext cx="53750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3000" spc="95" b="1" dirty="0">
                <a:solidFill>
                  <a:srgbClr val="fefefe"/>
                </a:solidFill>
                <a:latin typeface="Times New Roman"/>
                <a:ea typeface="Times New Roman"/>
              </a:rPr>
              <a:t>Slow</a:t>
            </a:r>
            <a:r>
              <a:rPr lang="en-US" altLang="zh-CN" sz="3000" spc="5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3000" spc="6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no</a:t>
            </a:r>
            <a:r>
              <a:rPr lang="en-US" altLang="zh-CN" sz="3000" spc="5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response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120" name="TextBox 1120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121" name="TextBox 1121"/>
          <p:cNvSpPr txBox="1"/>
          <p:nvPr/>
        </p:nvSpPr>
        <p:spPr>
          <a:xfrm>
            <a:off x="120178" y="891135"/>
            <a:ext cx="2110054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try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repeat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respond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1800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slowly?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Duplicate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orders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problem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web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forms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slow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submit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click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multiple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times: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kind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instruction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common</a:t>
            </a:r>
          </a:p>
        </p:txBody>
      </p:sp>
      <p:sp>
        <p:nvSpPr>
          <p:cNvPr id="1122" name="TextBox 1122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Picture 11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655320"/>
            <a:ext cx="3390900" cy="3268980"/>
          </a:xfrm>
          <a:prstGeom prst="rect">
            <a:avLst/>
          </a:prstGeom>
        </p:spPr>
      </p:pic>
      <p:sp>
        <p:nvSpPr>
          <p:cNvPr id="1124" name="Freeform 112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Freeform 112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Freeform 1126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Freeform 1127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Freeform 1128"> 
				</p:cNvPr>
          <p:cNvSpPr/>
          <p:nvPr/>
        </p:nvSpPr>
        <p:spPr>
          <a:xfrm>
            <a:off x="0" y="0"/>
            <a:ext cx="3213100" cy="664642"/>
          </a:xfrm>
          <a:custGeom>
            <a:avLst/>
            <a:gdLst>
              <a:gd name="connsiteX0" fmla="*/ 0 w 3213100"/>
              <a:gd name="connsiteY0" fmla="*/ 664642 h 664642"/>
              <a:gd name="connsiteX1" fmla="*/ 3213100 w 3213100"/>
              <a:gd name="connsiteY1" fmla="*/ 664642 h 664642"/>
              <a:gd name="connsiteX2" fmla="*/ 3213100 w 3213100"/>
              <a:gd name="connsiteY2" fmla="*/ 0 h 664642"/>
              <a:gd name="connsiteX3" fmla="*/ 0 w 3213100"/>
              <a:gd name="connsiteY3" fmla="*/ 0 h 664642"/>
              <a:gd name="connsiteX4" fmla="*/ 0 w 32131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100" h="664642">
                <a:moveTo>
                  <a:pt x="0" y="664642"/>
                </a:moveTo>
                <a:lnTo>
                  <a:pt x="3213100" y="664642"/>
                </a:lnTo>
                <a:lnTo>
                  <a:pt x="32131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Freeform 1129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2 h 355600"/>
              <a:gd name="connsiteX3" fmla="*/ 25425 w 431800"/>
              <a:gd name="connsiteY3" fmla="*/ 29642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2"/>
                </a:lnTo>
                <a:lnTo>
                  <a:pt x="25425" y="29642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Freeform 1130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1 h 355600"/>
              <a:gd name="connsiteX3" fmla="*/ 25425 w 431800"/>
              <a:gd name="connsiteY3" fmla="*/ 29641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1"/>
                </a:lnTo>
                <a:lnTo>
                  <a:pt x="25425" y="29641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00005a">
              <a:alpha val="0"/>
            </a:srgbClr>
          </a:solidFill>
          <a:ln w="254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Freeform 1131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Freeform 1132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TextBox 1133"/>
          <p:cNvSpPr txBox="1"/>
          <p:nvPr/>
        </p:nvSpPr>
        <p:spPr>
          <a:xfrm>
            <a:off x="109229" y="84900"/>
            <a:ext cx="5375076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29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Style</a:t>
            </a:r>
            <a:r>
              <a:rPr lang="en-US" altLang="zh-CN" sz="2900" spc="8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obsolescence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134" name="TextBox 1134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135" name="TextBox 1135"/>
          <p:cNvSpPr txBox="1"/>
          <p:nvPr/>
        </p:nvSpPr>
        <p:spPr>
          <a:xfrm>
            <a:off x="120178" y="891135"/>
            <a:ext cx="2050499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unfashionable</a:t>
            </a:r>
            <a:r>
              <a:rPr lang="en-US" altLang="zh-CN" sz="1800" spc="-2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undesirable</a:t>
            </a:r>
            <a:r>
              <a:rPr lang="en-US" altLang="zh-CN" sz="1800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quickly,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spur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desire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replacement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upgrad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es?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Fashions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trends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obvious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high-street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retailing,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prevalent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deliberately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created)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fields</a:t>
            </a:r>
          </a:p>
        </p:txBody>
      </p:sp>
      <p:sp>
        <p:nvSpPr>
          <p:cNvPr id="1136" name="TextBox 1136"/>
          <p:cNvSpPr txBox="1"/>
          <p:nvPr/>
        </p:nvSpPr>
        <p:spPr>
          <a:xfrm>
            <a:off x="5030907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Picture 113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138" name="Freeform 113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Freeform 113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Freeform 1140"> 
				</p:cNvPr>
          <p:cNvSpPr/>
          <p:nvPr/>
        </p:nvSpPr>
        <p:spPr>
          <a:xfrm>
            <a:off x="0" y="0"/>
            <a:ext cx="3018371" cy="664642"/>
          </a:xfrm>
          <a:custGeom>
            <a:avLst/>
            <a:gdLst>
              <a:gd name="connsiteX0" fmla="*/ 0 w 3018371"/>
              <a:gd name="connsiteY0" fmla="*/ 664642 h 664642"/>
              <a:gd name="connsiteX1" fmla="*/ 3018371 w 3018371"/>
              <a:gd name="connsiteY1" fmla="*/ 664642 h 664642"/>
              <a:gd name="connsiteX2" fmla="*/ 3018371 w 3018371"/>
              <a:gd name="connsiteY2" fmla="*/ 0 h 664642"/>
              <a:gd name="connsiteX3" fmla="*/ 0 w 3018371"/>
              <a:gd name="connsiteY3" fmla="*/ 0 h 664642"/>
              <a:gd name="connsiteX4" fmla="*/ 0 w 3018371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371" h="664642">
                <a:moveTo>
                  <a:pt x="0" y="664642"/>
                </a:moveTo>
                <a:lnTo>
                  <a:pt x="3018371" y="664642"/>
                </a:lnTo>
                <a:lnTo>
                  <a:pt x="3018371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TextBox 1141"/>
          <p:cNvSpPr txBox="1"/>
          <p:nvPr/>
        </p:nvSpPr>
        <p:spPr>
          <a:xfrm>
            <a:off x="109229" y="72451"/>
            <a:ext cx="53750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3000" spc="-50" b="1" dirty="0">
                <a:solidFill>
                  <a:srgbClr val="fefefe"/>
                </a:solidFill>
                <a:latin typeface="Times New Roman"/>
                <a:ea typeface="Times New Roman"/>
              </a:rPr>
              <a:t>Worry</a:t>
            </a:r>
            <a:r>
              <a:rPr lang="en-US" altLang="zh-CN" sz="3000" spc="-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35" b="1" dirty="0">
                <a:solidFill>
                  <a:srgbClr val="fefefe"/>
                </a:solidFill>
                <a:latin typeface="Times New Roman"/>
                <a:ea typeface="Times New Roman"/>
              </a:rPr>
              <a:t>resolution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142" name="TextBox 1142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143" name="TextBox 1143"/>
          <p:cNvSpPr txBox="1"/>
          <p:nvPr/>
        </p:nvSpPr>
        <p:spPr>
          <a:xfrm>
            <a:off x="120178" y="908281"/>
            <a:ext cx="2094663" cy="2882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-2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overcome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worry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</a:p>
          <a:p>
            <a:pPr hangingPunct="0" marL="0">
              <a:lnSpc>
                <a:spcPct val="95416"/>
              </a:lnSpc>
              <a:spcBef>
                <a:spcPts val="295"/>
              </a:spcBef>
            </a:pP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(perhaps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800" spc="-2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65" dirty="0">
                <a:solidFill>
                  <a:srgbClr val="000000"/>
                </a:solidFill>
                <a:latin typeface="Times New Roman"/>
                <a:ea typeface="Times New Roman"/>
              </a:rPr>
              <a:t>having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suggested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</a:p>
          <a:p>
            <a:pPr marL="0">
              <a:lnSpc>
                <a:spcPct val="100000"/>
              </a:lnSpc>
              <a:spcBef>
                <a:spcPts val="160"/>
              </a:spcBef>
            </a:pP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place)?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term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‘halitosis’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was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allegedly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25" i="1" dirty="0">
                <a:solidFill>
                  <a:srgbClr val="000000"/>
                </a:solidFill>
                <a:latin typeface="Times New Roman"/>
                <a:ea typeface="Times New Roman"/>
              </a:rPr>
              <a:t>introduced</a:t>
            </a:r>
            <a:r>
              <a:rPr lang="en-US" altLang="zh-CN" sz="1000" spc="-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2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25" i="1" dirty="0">
                <a:solidFill>
                  <a:srgbClr val="000000"/>
                </a:solidFill>
                <a:latin typeface="Times New Roman"/>
                <a:ea typeface="Times New Roman"/>
              </a:rPr>
              <a:t>1921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25" i="1" dirty="0">
                <a:solidFill>
                  <a:srgbClr val="000000"/>
                </a:solidFill>
                <a:latin typeface="Times New Roman"/>
                <a:ea typeface="Times New Roman"/>
              </a:rPr>
              <a:t>Listerine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ea typeface="Times New Roman"/>
              </a:rPr>
              <a:t>ad,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25" i="1" dirty="0">
                <a:solidFill>
                  <a:srgbClr val="000000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series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worried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bad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breath,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offering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solution</a:t>
            </a:r>
          </a:p>
        </p:txBody>
      </p:sp>
      <p:sp>
        <p:nvSpPr>
          <p:cNvPr id="1144" name="TextBox 1144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Freeform 1145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Freeform 1146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7" name="Freeform 1147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8" name="Freeform 1148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9" name="Freeform 1149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Freeform 1150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1" name="Freeform 1151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2" name="Freeform 1152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Freeform 1153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5" name="Picture 115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723900"/>
            <a:ext cx="2545080" cy="2263140"/>
          </a:xfrm>
          <a:prstGeom prst="rect">
            <a:avLst/>
          </a:prstGeom>
        </p:spPr>
      </p:pic>
      <p:sp>
        <p:nvSpPr>
          <p:cNvPr id="1155" name="Freeform 1155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Freeform 1156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1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8" name="Picture 115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90500"/>
            <a:ext cx="297180" cy="297180"/>
          </a:xfrm>
          <a:prstGeom prst="rect">
            <a:avLst/>
          </a:prstGeom>
        </p:spPr>
      </p:pic>
      <p:sp>
        <p:nvSpPr>
          <p:cNvPr id="1158" name="TextBox 1158"/>
          <p:cNvSpPr txBox="1"/>
          <p:nvPr/>
        </p:nvSpPr>
        <p:spPr>
          <a:xfrm>
            <a:off x="209078" y="157225"/>
            <a:ext cx="2500689" cy="3197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0689">
              <a:lnSpc>
                <a:spcPct val="100000"/>
              </a:lnSpc>
            </a:pPr>
            <a:r>
              <a:rPr lang="en-US" altLang="zh-CN" sz="285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Security</a:t>
            </a:r>
            <a:r>
              <a:rPr lang="en-US" altLang="zh-CN" sz="2850" spc="1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130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2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Security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represents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‘security’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worldview,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i.e.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undesired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deter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and/or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prevent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though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‘countermeasures’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designed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products,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systems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environments,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physically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online,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examples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digital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rights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ea typeface="Times New Roman"/>
              </a:rPr>
              <a:t>man</a:t>
            </a:r>
            <a:r>
              <a:rPr lang="en-US" altLang="zh-CN" sz="900" spc="50" dirty="0">
                <a:solidFill>
                  <a:srgbClr val="000000"/>
                </a:solidFill>
                <a:latin typeface="Times New Roman"/>
                <a:ea typeface="Times New Roman"/>
              </a:rPr>
              <a:t>agement.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designer’s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point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view,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‘unfriendly’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5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circumstances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unethical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take,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effectively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treating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ea typeface="Times New Roman"/>
              </a:rPr>
              <a:t>‘guilty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until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proven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innocent’.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However,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ea typeface="Times New Roman"/>
              </a:rPr>
              <a:t>taking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inspiration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patterns,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possible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ways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applied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habits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benefit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encouraging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exercise,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reducing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energy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use,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on.</a:t>
            </a:r>
          </a:p>
          <a:p>
            <a:pPr>
              <a:lnSpc>
                <a:spcPts val="444"/>
              </a:lnSpc>
            </a:pPr>
            <a:endParaRPr lang="en-US" dirty="0" smtClean="0"/>
          </a:p>
          <a:p>
            <a:pPr hangingPunct="0" marL="0">
              <a:lnSpc>
                <a:spcPct val="91666"/>
              </a:lnSpc>
            </a:pP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Image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Sousveillance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TheyWorkForYou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(http://www.theyworkforyou.com).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photos/images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Lockton,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including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photo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Mentor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Teaching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Machines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textbook.</a:t>
            </a:r>
          </a:p>
          <a:p>
            <a:pPr marL="0">
              <a:lnSpc>
                <a:spcPct val="100000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3.ly/secur</a:t>
            </a:r>
          </a:p>
        </p:txBody>
      </p:sp>
      <p:sp>
        <p:nvSpPr>
          <p:cNvPr id="1159" name="TextBox 1159"/>
          <p:cNvSpPr txBox="1"/>
          <p:nvPr/>
        </p:nvSpPr>
        <p:spPr>
          <a:xfrm>
            <a:off x="4550965" y="490925"/>
            <a:ext cx="280447" cy="68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" spc="35" dirty="0">
                <a:solidFill>
                  <a:srgbClr val="fefefe"/>
                </a:solidFill>
                <a:latin typeface="Times New Roman"/>
                <a:ea typeface="Times New Roman"/>
              </a:rPr>
              <a:t>3.ly/sec</a:t>
            </a:r>
            <a:r>
              <a:rPr lang="en-US" altLang="zh-CN" sz="450" spc="30" dirty="0">
                <a:solidFill>
                  <a:srgbClr val="fefefe"/>
                </a:solidFill>
                <a:latin typeface="Times New Roman"/>
                <a:ea typeface="Times New Roman"/>
              </a:rPr>
              <a:t>ur</a:t>
            </a:r>
          </a:p>
        </p:txBody>
      </p:sp>
      <p:sp>
        <p:nvSpPr>
          <p:cNvPr id="1160" name="TextBox 1160"/>
          <p:cNvSpPr txBox="1"/>
          <p:nvPr/>
        </p:nvSpPr>
        <p:spPr>
          <a:xfrm>
            <a:off x="5017145" y="262965"/>
            <a:ext cx="156384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775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700" spc="-101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855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700" spc="-8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700" spc="-47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Picture 116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1162" name="Freeform 116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Freeform 116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Freeform 1164"> 
				</p:cNvPr>
          <p:cNvSpPr/>
          <p:nvPr/>
        </p:nvSpPr>
        <p:spPr>
          <a:xfrm>
            <a:off x="0" y="0"/>
            <a:ext cx="3602570" cy="664642"/>
          </a:xfrm>
          <a:custGeom>
            <a:avLst/>
            <a:gdLst>
              <a:gd name="connsiteX0" fmla="*/ 0 w 3602570"/>
              <a:gd name="connsiteY0" fmla="*/ 664642 h 664642"/>
              <a:gd name="connsiteX1" fmla="*/ 3602570 w 3602570"/>
              <a:gd name="connsiteY1" fmla="*/ 664642 h 664642"/>
              <a:gd name="connsiteX2" fmla="*/ 3602570 w 3602570"/>
              <a:gd name="connsiteY2" fmla="*/ 0 h 664642"/>
              <a:gd name="connsiteX3" fmla="*/ 0 w 3602570"/>
              <a:gd name="connsiteY3" fmla="*/ 0 h 664642"/>
              <a:gd name="connsiteX4" fmla="*/ 0 w 360257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570" h="664642">
                <a:moveTo>
                  <a:pt x="0" y="664642"/>
                </a:moveTo>
                <a:lnTo>
                  <a:pt x="3602570" y="664642"/>
                </a:lnTo>
                <a:lnTo>
                  <a:pt x="360257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TextBox 1165"/>
          <p:cNvSpPr txBox="1"/>
          <p:nvPr/>
        </p:nvSpPr>
        <p:spPr>
          <a:xfrm>
            <a:off x="109229" y="134472"/>
            <a:ext cx="351808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15" b="1" dirty="0">
                <a:solidFill>
                  <a:srgbClr val="fefefe"/>
                </a:solidFill>
                <a:latin typeface="Times New Roman"/>
                <a:ea typeface="Times New Roman"/>
              </a:rPr>
              <a:t>Coercive</a:t>
            </a:r>
            <a:r>
              <a:rPr lang="en-US" altLang="zh-CN" sz="2800" spc="-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15" b="1" dirty="0">
                <a:solidFill>
                  <a:srgbClr val="fefefe"/>
                </a:solidFill>
                <a:latin typeface="Times New Roman"/>
                <a:ea typeface="Times New Roman"/>
              </a:rPr>
              <a:t>atmospherics</a:t>
            </a:r>
          </a:p>
        </p:txBody>
      </p:sp>
      <p:sp>
        <p:nvSpPr>
          <p:cNvPr id="1166" name="TextBox 1166"/>
          <p:cNvSpPr txBox="1"/>
          <p:nvPr/>
        </p:nvSpPr>
        <p:spPr>
          <a:xfrm>
            <a:off x="5020919" y="143048"/>
            <a:ext cx="391335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167" name="TextBox 1167"/>
          <p:cNvSpPr txBox="1"/>
          <p:nvPr/>
        </p:nvSpPr>
        <p:spPr>
          <a:xfrm>
            <a:off x="120178" y="891135"/>
            <a:ext cx="2055593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ambient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sensory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effects</a:t>
            </a:r>
            <a:r>
              <a:rPr lang="en-US" altLang="zh-CN" sz="18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(sound,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light,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smell,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etc)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harder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behave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certain</a:t>
            </a:r>
            <a:r>
              <a:rPr lang="en-US" altLang="zh-CN" sz="18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ways?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Blue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lighting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pub-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lic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toilets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(e.g.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here,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Edinburgh)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discourage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drug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injection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veins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difficult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</a:p>
        </p:txBody>
      </p:sp>
      <p:sp>
        <p:nvSpPr>
          <p:cNvPr id="1168" name="TextBox 1168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Picture 117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170" name="Freeform 117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Freeform 117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Freeform 1172"> 
				</p:cNvPr>
          <p:cNvSpPr/>
          <p:nvPr/>
        </p:nvSpPr>
        <p:spPr>
          <a:xfrm>
            <a:off x="0" y="0"/>
            <a:ext cx="2730500" cy="664629"/>
          </a:xfrm>
          <a:custGeom>
            <a:avLst/>
            <a:gdLst>
              <a:gd name="connsiteX0" fmla="*/ 0 w 2730500"/>
              <a:gd name="connsiteY0" fmla="*/ 664629 h 664629"/>
              <a:gd name="connsiteX1" fmla="*/ 2730500 w 2730500"/>
              <a:gd name="connsiteY1" fmla="*/ 664629 h 664629"/>
              <a:gd name="connsiteX2" fmla="*/ 2730500 w 2730500"/>
              <a:gd name="connsiteY2" fmla="*/ 0 h 664629"/>
              <a:gd name="connsiteX3" fmla="*/ 0 w 2730500"/>
              <a:gd name="connsiteY3" fmla="*/ 0 h 664629"/>
              <a:gd name="connsiteX4" fmla="*/ 0 w 2730500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0" h="664629">
                <a:moveTo>
                  <a:pt x="0" y="664629"/>
                </a:moveTo>
                <a:lnTo>
                  <a:pt x="2730500" y="664629"/>
                </a:lnTo>
                <a:lnTo>
                  <a:pt x="2730500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TextBox 1173"/>
          <p:cNvSpPr txBox="1"/>
          <p:nvPr/>
        </p:nvSpPr>
        <p:spPr>
          <a:xfrm>
            <a:off x="109229" y="112225"/>
            <a:ext cx="243082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Peervei</a:t>
            </a:r>
            <a:r>
              <a:rPr lang="en-US" altLang="zh-CN" sz="30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llance</a:t>
            </a:r>
          </a:p>
        </p:txBody>
      </p:sp>
      <p:sp>
        <p:nvSpPr>
          <p:cNvPr id="1174" name="TextBox 1174"/>
          <p:cNvSpPr txBox="1"/>
          <p:nvPr/>
        </p:nvSpPr>
        <p:spPr>
          <a:xfrm>
            <a:off x="5020919" y="141795"/>
            <a:ext cx="391335" cy="53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7083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175" name="TextBox 1175"/>
          <p:cNvSpPr txBox="1"/>
          <p:nvPr/>
        </p:nvSpPr>
        <p:spPr>
          <a:xfrm>
            <a:off x="120178" y="891135"/>
            <a:ext cx="2072546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believe)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visible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peers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system?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Neighbourhood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Watch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schemes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signed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provide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deterrent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effect—”people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here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vigilant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going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on”</a:t>
            </a:r>
          </a:p>
        </p:txBody>
      </p:sp>
      <p:sp>
        <p:nvSpPr>
          <p:cNvPr id="1176" name="TextBox 1176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Picture 117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38100"/>
            <a:ext cx="3406140" cy="3886200"/>
          </a:xfrm>
          <a:prstGeom prst="rect">
            <a:avLst/>
          </a:prstGeom>
        </p:spPr>
      </p:pic>
      <p:sp>
        <p:nvSpPr>
          <p:cNvPr id="1178" name="Freeform 117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Freeform 117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Freeform 1180"> 
				</p:cNvPr>
          <p:cNvSpPr/>
          <p:nvPr/>
        </p:nvSpPr>
        <p:spPr>
          <a:xfrm>
            <a:off x="0" y="0"/>
            <a:ext cx="2730500" cy="664642"/>
          </a:xfrm>
          <a:custGeom>
            <a:avLst/>
            <a:gdLst>
              <a:gd name="connsiteX0" fmla="*/ 0 w 2730500"/>
              <a:gd name="connsiteY0" fmla="*/ 664642 h 664642"/>
              <a:gd name="connsiteX1" fmla="*/ 2730500 w 2730500"/>
              <a:gd name="connsiteY1" fmla="*/ 664642 h 664642"/>
              <a:gd name="connsiteX2" fmla="*/ 2730500 w 2730500"/>
              <a:gd name="connsiteY2" fmla="*/ 0 h 664642"/>
              <a:gd name="connsiteX3" fmla="*/ 0 w 2730500"/>
              <a:gd name="connsiteY3" fmla="*/ 0 h 664642"/>
              <a:gd name="connsiteX4" fmla="*/ 0 w 27305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0" h="664642">
                <a:moveTo>
                  <a:pt x="0" y="664642"/>
                </a:moveTo>
                <a:lnTo>
                  <a:pt x="2730500" y="664642"/>
                </a:lnTo>
                <a:lnTo>
                  <a:pt x="27305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TextBox 1181"/>
          <p:cNvSpPr txBox="1"/>
          <p:nvPr/>
        </p:nvSpPr>
        <p:spPr>
          <a:xfrm>
            <a:off x="109229" y="112225"/>
            <a:ext cx="2470831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Sousveill</a:t>
            </a:r>
            <a:r>
              <a:rPr lang="en-US" altLang="zh-CN" sz="3000" spc="95" b="1" dirty="0">
                <a:solidFill>
                  <a:srgbClr val="fefefe"/>
                </a:solidFill>
                <a:latin typeface="Times New Roman"/>
                <a:ea typeface="Times New Roman"/>
              </a:rPr>
              <a:t>ance</a:t>
            </a:r>
          </a:p>
        </p:txBody>
      </p:sp>
      <p:sp>
        <p:nvSpPr>
          <p:cNvPr id="1182" name="TextBox 1182"/>
          <p:cNvSpPr txBox="1"/>
          <p:nvPr/>
        </p:nvSpPr>
        <p:spPr>
          <a:xfrm>
            <a:off x="5020919" y="144692"/>
            <a:ext cx="391335" cy="530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249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183" name="TextBox 1183"/>
          <p:cNvSpPr txBox="1"/>
          <p:nvPr/>
        </p:nvSpPr>
        <p:spPr>
          <a:xfrm>
            <a:off x="120178" y="891135"/>
            <a:ext cx="2014612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‘lower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down’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hierarchy</a:t>
            </a:r>
            <a:r>
              <a:rPr lang="en-US" altLang="zh-CN" sz="1800" spc="-2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observe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monitor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above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them?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TheyWorkForYou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allows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public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monitor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politicians’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activities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easily: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transparency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leading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better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accountability</a:t>
            </a:r>
          </a:p>
        </p:txBody>
      </p:sp>
      <p:sp>
        <p:nvSpPr>
          <p:cNvPr id="1184" name="TextBox 1184"/>
          <p:cNvSpPr txBox="1"/>
          <p:nvPr/>
        </p:nvSpPr>
        <p:spPr>
          <a:xfrm>
            <a:off x="5030919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Picture 11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186" name="Freeform 118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Freeform 118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Freeform 1188"> 
				</p:cNvPr>
          <p:cNvSpPr/>
          <p:nvPr/>
        </p:nvSpPr>
        <p:spPr>
          <a:xfrm>
            <a:off x="0" y="0"/>
            <a:ext cx="2730500" cy="664642"/>
          </a:xfrm>
          <a:custGeom>
            <a:avLst/>
            <a:gdLst>
              <a:gd name="connsiteX0" fmla="*/ 0 w 2730500"/>
              <a:gd name="connsiteY0" fmla="*/ 664642 h 664642"/>
              <a:gd name="connsiteX1" fmla="*/ 2730500 w 2730500"/>
              <a:gd name="connsiteY1" fmla="*/ 664642 h 664642"/>
              <a:gd name="connsiteX2" fmla="*/ 2730500 w 2730500"/>
              <a:gd name="connsiteY2" fmla="*/ 0 h 664642"/>
              <a:gd name="connsiteX3" fmla="*/ 0 w 2730500"/>
              <a:gd name="connsiteY3" fmla="*/ 0 h 664642"/>
              <a:gd name="connsiteX4" fmla="*/ 0 w 27305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0" h="664642">
                <a:moveTo>
                  <a:pt x="0" y="664642"/>
                </a:moveTo>
                <a:lnTo>
                  <a:pt x="2730500" y="664642"/>
                </a:lnTo>
                <a:lnTo>
                  <a:pt x="27305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TextBox 1189"/>
          <p:cNvSpPr txBox="1"/>
          <p:nvPr/>
        </p:nvSpPr>
        <p:spPr>
          <a:xfrm>
            <a:off x="109229" y="112225"/>
            <a:ext cx="2238459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70" b="1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0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urveillance</a:t>
            </a:r>
          </a:p>
        </p:txBody>
      </p:sp>
      <p:sp>
        <p:nvSpPr>
          <p:cNvPr id="1190" name="TextBox 1190"/>
          <p:cNvSpPr txBox="1"/>
          <p:nvPr/>
        </p:nvSpPr>
        <p:spPr>
          <a:xfrm>
            <a:off x="5020919" y="143947"/>
            <a:ext cx="391335" cy="5313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191" name="TextBox 1191"/>
          <p:cNvSpPr txBox="1"/>
          <p:nvPr/>
        </p:nvSpPr>
        <p:spPr>
          <a:xfrm>
            <a:off x="120178" y="891135"/>
            <a:ext cx="2090050" cy="2902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believe)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visible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monitored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-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positions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1800" spc="-1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authority?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marL="0" indent="49095">
              <a:lnSpc>
                <a:spcPct val="100000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CCTV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presented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</a:p>
          <a:p>
            <a:pPr hangingPunct="0" marL="49157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crime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deterrent,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public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behaviour,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whether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switched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actually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monitored</a:t>
            </a:r>
          </a:p>
        </p:txBody>
      </p:sp>
      <p:sp>
        <p:nvSpPr>
          <p:cNvPr id="1192" name="TextBox 1192"/>
          <p:cNvSpPr txBox="1"/>
          <p:nvPr/>
        </p:nvSpPr>
        <p:spPr>
          <a:xfrm>
            <a:off x="5030919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Picture 119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194" name="Freeform 119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Freeform 119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Freeform 1196"> 
				</p:cNvPr>
          <p:cNvSpPr/>
          <p:nvPr/>
        </p:nvSpPr>
        <p:spPr>
          <a:xfrm>
            <a:off x="0" y="0"/>
            <a:ext cx="2730500" cy="664642"/>
          </a:xfrm>
          <a:custGeom>
            <a:avLst/>
            <a:gdLst>
              <a:gd name="connsiteX0" fmla="*/ 0 w 2730500"/>
              <a:gd name="connsiteY0" fmla="*/ 664642 h 664642"/>
              <a:gd name="connsiteX1" fmla="*/ 2730500 w 2730500"/>
              <a:gd name="connsiteY1" fmla="*/ 664642 h 664642"/>
              <a:gd name="connsiteX2" fmla="*/ 2730500 w 2730500"/>
              <a:gd name="connsiteY2" fmla="*/ 0 h 664642"/>
              <a:gd name="connsiteX3" fmla="*/ 0 w 2730500"/>
              <a:gd name="connsiteY3" fmla="*/ 0 h 664642"/>
              <a:gd name="connsiteX4" fmla="*/ 0 w 27305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0" h="664642">
                <a:moveTo>
                  <a:pt x="0" y="664642"/>
                </a:moveTo>
                <a:lnTo>
                  <a:pt x="2730500" y="664642"/>
                </a:lnTo>
                <a:lnTo>
                  <a:pt x="27305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TextBox 1197"/>
          <p:cNvSpPr txBox="1"/>
          <p:nvPr/>
        </p:nvSpPr>
        <p:spPr>
          <a:xfrm>
            <a:off x="109229" y="123348"/>
            <a:ext cx="2639831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Threat</a:t>
            </a:r>
            <a:r>
              <a:rPr lang="en-US" altLang="zh-CN" sz="2900" spc="-18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900" spc="-18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injury</a:t>
            </a:r>
          </a:p>
        </p:txBody>
      </p:sp>
      <p:sp>
        <p:nvSpPr>
          <p:cNvPr id="1198" name="TextBox 1198"/>
          <p:cNvSpPr txBox="1"/>
          <p:nvPr/>
        </p:nvSpPr>
        <p:spPr>
          <a:xfrm>
            <a:off x="5020919" y="143297"/>
            <a:ext cx="391335" cy="532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199" name="TextBox 1199"/>
          <p:cNvSpPr txBox="1"/>
          <p:nvPr/>
        </p:nvSpPr>
        <p:spPr>
          <a:xfrm>
            <a:off x="120178" y="889803"/>
            <a:ext cx="2063592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threatens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actually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does)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harm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behave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‘wrong’</a:t>
            </a:r>
            <a:r>
              <a:rPr lang="en-US" altLang="zh-CN" sz="19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way?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Spikes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walls—such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stick-on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plastic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ones—can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act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deterrent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climbing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sitting,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varying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effectiveness</a:t>
            </a:r>
          </a:p>
        </p:txBody>
      </p:sp>
      <p:sp>
        <p:nvSpPr>
          <p:cNvPr id="1200" name="TextBox 1200"/>
          <p:cNvSpPr txBox="1"/>
          <p:nvPr/>
        </p:nvSpPr>
        <p:spPr>
          <a:xfrm>
            <a:off x="5030919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8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287" name="Freeform 287"> 
				</p:cNvPr>
          <p:cNvSpPr/>
          <p:nvPr/>
        </p:nvSpPr>
        <p:spPr>
          <a:xfrm>
            <a:off x="0" y="0"/>
            <a:ext cx="2727045" cy="664629"/>
          </a:xfrm>
          <a:custGeom>
            <a:avLst/>
            <a:gdLst>
              <a:gd name="connsiteX0" fmla="*/ 0 w 2727045"/>
              <a:gd name="connsiteY0" fmla="*/ 664629 h 664629"/>
              <a:gd name="connsiteX1" fmla="*/ 2727045 w 2727045"/>
              <a:gd name="connsiteY1" fmla="*/ 664629 h 664629"/>
              <a:gd name="connsiteX2" fmla="*/ 2727045 w 2727045"/>
              <a:gd name="connsiteY2" fmla="*/ 0 h 664629"/>
              <a:gd name="connsiteX3" fmla="*/ 0 w 2727045"/>
              <a:gd name="connsiteY3" fmla="*/ 0 h 664629"/>
              <a:gd name="connsiteX4" fmla="*/ 0 w 2727045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7045" h="664629">
                <a:moveTo>
                  <a:pt x="0" y="664629"/>
                </a:moveTo>
                <a:lnTo>
                  <a:pt x="2727045" y="664629"/>
                </a:lnTo>
                <a:lnTo>
                  <a:pt x="2727045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 28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 28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extBox 290"/>
          <p:cNvSpPr txBox="1"/>
          <p:nvPr/>
        </p:nvSpPr>
        <p:spPr>
          <a:xfrm>
            <a:off x="121929" y="123348"/>
            <a:ext cx="2645337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95" b="1" dirty="0">
                <a:solidFill>
                  <a:srgbClr val="fefefe"/>
                </a:solidFill>
                <a:latin typeface="Times New Roman"/>
                <a:ea typeface="Times New Roman"/>
              </a:rPr>
              <a:t>Conveyor</a:t>
            </a:r>
            <a:r>
              <a:rPr lang="en-US" altLang="zh-CN" sz="2900" spc="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belts</a:t>
            </a:r>
          </a:p>
        </p:txBody>
      </p:sp>
      <p:sp>
        <p:nvSpPr>
          <p:cNvPr id="291" name="TextBox 291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292" name="TextBox 292"/>
          <p:cNvSpPr txBox="1"/>
          <p:nvPr/>
        </p:nvSpPr>
        <p:spPr>
          <a:xfrm>
            <a:off x="120178" y="888471"/>
            <a:ext cx="2001723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spc="8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bring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ea typeface="Times New Roman"/>
              </a:rPr>
              <a:t>feature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users,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5" dirty="0">
                <a:solidFill>
                  <a:srgbClr val="000000"/>
                </a:solidFill>
                <a:latin typeface="Times New Roman"/>
                <a:ea typeface="Times New Roman"/>
              </a:rPr>
              <a:t>move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2000" spc="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6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50" dirty="0">
                <a:solidFill>
                  <a:srgbClr val="000000"/>
                </a:solidFill>
                <a:latin typeface="Times New Roman"/>
                <a:ea typeface="Times New Roman"/>
              </a:rPr>
              <a:t>be?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Moving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walkways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airports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travellers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move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quickly,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prevent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blocking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corridors,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especially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groups</a:t>
            </a:r>
          </a:p>
        </p:txBody>
      </p:sp>
      <p:sp>
        <p:nvSpPr>
          <p:cNvPr id="293" name="TextBox 293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Picture 120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202" name="Freeform 120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3" name="Freeform 120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Freeform 1204"> 
				</p:cNvPr>
          <p:cNvSpPr/>
          <p:nvPr/>
        </p:nvSpPr>
        <p:spPr>
          <a:xfrm>
            <a:off x="0" y="0"/>
            <a:ext cx="3103041" cy="664642"/>
          </a:xfrm>
          <a:custGeom>
            <a:avLst/>
            <a:gdLst>
              <a:gd name="connsiteX0" fmla="*/ 0 w 3103041"/>
              <a:gd name="connsiteY0" fmla="*/ 664642 h 664642"/>
              <a:gd name="connsiteX1" fmla="*/ 3103041 w 3103041"/>
              <a:gd name="connsiteY1" fmla="*/ 664642 h 664642"/>
              <a:gd name="connsiteX2" fmla="*/ 3103041 w 3103041"/>
              <a:gd name="connsiteY2" fmla="*/ 0 h 664642"/>
              <a:gd name="connsiteX3" fmla="*/ 0 w 3103041"/>
              <a:gd name="connsiteY3" fmla="*/ 0 h 664642"/>
              <a:gd name="connsiteX4" fmla="*/ 0 w 3103041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041" h="664642">
                <a:moveTo>
                  <a:pt x="0" y="664642"/>
                </a:moveTo>
                <a:lnTo>
                  <a:pt x="3103041" y="664642"/>
                </a:lnTo>
                <a:lnTo>
                  <a:pt x="3103041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TextBox 1205"/>
          <p:cNvSpPr txBox="1"/>
          <p:nvPr/>
        </p:nvSpPr>
        <p:spPr>
          <a:xfrm>
            <a:off x="109229" y="128910"/>
            <a:ext cx="3012387" cy="434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50" b="1" dirty="0">
                <a:solidFill>
                  <a:srgbClr val="fefefe"/>
                </a:solidFill>
                <a:latin typeface="Times New Roman"/>
                <a:ea typeface="Times New Roman"/>
              </a:rPr>
              <a:t>Threat</a:t>
            </a:r>
            <a:r>
              <a:rPr lang="en-US" altLang="zh-CN" sz="2850" spc="-1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b="1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50" spc="-1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b="1" dirty="0">
                <a:solidFill>
                  <a:srgbClr val="fefefe"/>
                </a:solidFill>
                <a:latin typeface="Times New Roman"/>
                <a:ea typeface="Times New Roman"/>
              </a:rPr>
              <a:t>property</a:t>
            </a:r>
          </a:p>
        </p:txBody>
      </p:sp>
      <p:sp>
        <p:nvSpPr>
          <p:cNvPr id="1206" name="TextBox 1206"/>
          <p:cNvSpPr txBox="1"/>
          <p:nvPr/>
        </p:nvSpPr>
        <p:spPr>
          <a:xfrm>
            <a:off x="5020919" y="143522"/>
            <a:ext cx="391335" cy="531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207" name="TextBox 1207"/>
          <p:cNvSpPr txBox="1"/>
          <p:nvPr/>
        </p:nvSpPr>
        <p:spPr>
          <a:xfrm>
            <a:off x="120178" y="889803"/>
            <a:ext cx="2087570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5" dirty="0">
                <a:solidFill>
                  <a:srgbClr val="000000"/>
                </a:solidFill>
                <a:latin typeface="Times New Roman"/>
                <a:ea typeface="Times New Roman"/>
              </a:rPr>
              <a:t>threatens</a:t>
            </a:r>
            <a:r>
              <a:rPr lang="en-US" altLang="zh-CN" sz="19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5" dirty="0">
                <a:solidFill>
                  <a:srgbClr val="000000"/>
                </a:solidFill>
                <a:latin typeface="Times New Roman"/>
                <a:ea typeface="Times New Roman"/>
              </a:rPr>
              <a:t>damage</a:t>
            </a:r>
            <a:r>
              <a:rPr lang="en-US" altLang="zh-CN" sz="19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property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‘wrong’</a:t>
            </a:r>
            <a:r>
              <a:rPr lang="en-US" altLang="zh-CN" sz="19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way?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‘Traffic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spikes’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attempt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enforce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one-way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traffic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entrances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car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parks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(etc):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threat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made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clear</a:t>
            </a:r>
          </a:p>
        </p:txBody>
      </p:sp>
      <p:sp>
        <p:nvSpPr>
          <p:cNvPr id="1208" name="TextBox 1208"/>
          <p:cNvSpPr txBox="1"/>
          <p:nvPr/>
        </p:nvSpPr>
        <p:spPr>
          <a:xfrm>
            <a:off x="5030919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Picture 12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210" name="Freeform 121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Freeform 121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Freeform 1212"> 
				</p:cNvPr>
          <p:cNvSpPr/>
          <p:nvPr/>
        </p:nvSpPr>
        <p:spPr>
          <a:xfrm>
            <a:off x="0" y="0"/>
            <a:ext cx="3077629" cy="664642"/>
          </a:xfrm>
          <a:custGeom>
            <a:avLst/>
            <a:gdLst>
              <a:gd name="connsiteX0" fmla="*/ 0 w 3077629"/>
              <a:gd name="connsiteY0" fmla="*/ 664642 h 664642"/>
              <a:gd name="connsiteX1" fmla="*/ 3077629 w 3077629"/>
              <a:gd name="connsiteY1" fmla="*/ 664642 h 664642"/>
              <a:gd name="connsiteX2" fmla="*/ 3077629 w 3077629"/>
              <a:gd name="connsiteY2" fmla="*/ 0 h 664642"/>
              <a:gd name="connsiteX3" fmla="*/ 0 w 3077629"/>
              <a:gd name="connsiteY3" fmla="*/ 0 h 664642"/>
              <a:gd name="connsiteX4" fmla="*/ 0 w 30776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629" h="664642">
                <a:moveTo>
                  <a:pt x="0" y="664642"/>
                </a:moveTo>
                <a:lnTo>
                  <a:pt x="3077629" y="664642"/>
                </a:lnTo>
                <a:lnTo>
                  <a:pt x="30776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TextBox 1213"/>
          <p:cNvSpPr txBox="1"/>
          <p:nvPr/>
        </p:nvSpPr>
        <p:spPr>
          <a:xfrm>
            <a:off x="109229" y="112225"/>
            <a:ext cx="2961931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000" spc="1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000" spc="1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3000" spc="1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</a:p>
        </p:txBody>
      </p:sp>
      <p:sp>
        <p:nvSpPr>
          <p:cNvPr id="1214" name="TextBox 1214"/>
          <p:cNvSpPr txBox="1"/>
          <p:nvPr/>
        </p:nvSpPr>
        <p:spPr>
          <a:xfrm>
            <a:off x="5020919" y="143647"/>
            <a:ext cx="391335" cy="531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215" name="TextBox 1215"/>
          <p:cNvSpPr txBox="1"/>
          <p:nvPr/>
        </p:nvSpPr>
        <p:spPr>
          <a:xfrm>
            <a:off x="120178" y="891135"/>
            <a:ext cx="2092455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5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-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access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-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5" dirty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depending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capabilities</a:t>
            </a:r>
            <a:r>
              <a:rPr lang="en-US" altLang="zh-CN" sz="1800" spc="-2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demonstrate?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7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Child-proof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lids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containers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dangerous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substances,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medicines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garden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cleaning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products</a:t>
            </a:r>
          </a:p>
        </p:txBody>
      </p:sp>
      <p:sp>
        <p:nvSpPr>
          <p:cNvPr id="1216" name="TextBox 1216"/>
          <p:cNvSpPr txBox="1"/>
          <p:nvPr/>
        </p:nvSpPr>
        <p:spPr>
          <a:xfrm>
            <a:off x="5030919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Picture 121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1218" name="Freeform 121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9" name="Freeform 121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0" name="Freeform 1220"> 
				</p:cNvPr>
          <p:cNvSpPr/>
          <p:nvPr/>
        </p:nvSpPr>
        <p:spPr>
          <a:xfrm>
            <a:off x="0" y="0"/>
            <a:ext cx="2730500" cy="664642"/>
          </a:xfrm>
          <a:custGeom>
            <a:avLst/>
            <a:gdLst>
              <a:gd name="connsiteX0" fmla="*/ 0 w 2730500"/>
              <a:gd name="connsiteY0" fmla="*/ 664642 h 664642"/>
              <a:gd name="connsiteX1" fmla="*/ 2730500 w 2730500"/>
              <a:gd name="connsiteY1" fmla="*/ 664642 h 664642"/>
              <a:gd name="connsiteX2" fmla="*/ 2730500 w 2730500"/>
              <a:gd name="connsiteY2" fmla="*/ 0 h 664642"/>
              <a:gd name="connsiteX3" fmla="*/ 0 w 2730500"/>
              <a:gd name="connsiteY3" fmla="*/ 0 h 664642"/>
              <a:gd name="connsiteX4" fmla="*/ 0 w 27305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0" h="664642">
                <a:moveTo>
                  <a:pt x="0" y="664642"/>
                </a:moveTo>
                <a:lnTo>
                  <a:pt x="2730500" y="664642"/>
                </a:lnTo>
                <a:lnTo>
                  <a:pt x="27305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1" name="TextBox 1221"/>
          <p:cNvSpPr txBox="1"/>
          <p:nvPr/>
        </p:nvSpPr>
        <p:spPr>
          <a:xfrm>
            <a:off x="109229" y="112225"/>
            <a:ext cx="2628412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000" spc="1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000" spc="1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</a:p>
        </p:txBody>
      </p:sp>
      <p:sp>
        <p:nvSpPr>
          <p:cNvPr id="1222" name="TextBox 1222"/>
          <p:cNvSpPr txBox="1"/>
          <p:nvPr/>
        </p:nvSpPr>
        <p:spPr>
          <a:xfrm>
            <a:off x="5020919" y="140804"/>
            <a:ext cx="391335" cy="5347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7500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223" name="TextBox 1223"/>
          <p:cNvSpPr txBox="1"/>
          <p:nvPr/>
        </p:nvSpPr>
        <p:spPr>
          <a:xfrm>
            <a:off x="120178" y="891135"/>
            <a:ext cx="2107154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options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access</a:t>
            </a:r>
          </a:p>
          <a:p>
            <a:pPr hangingPunct="0" marL="0">
              <a:lnSpc>
                <a:spcPct val="99583"/>
              </a:lnSpc>
            </a:pP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5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depending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possession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special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tool,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key,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device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token?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Access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issuer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restrict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entrance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certain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buildings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areas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whoever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card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right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permissions</a:t>
            </a:r>
          </a:p>
        </p:txBody>
      </p:sp>
      <p:sp>
        <p:nvSpPr>
          <p:cNvPr id="1224" name="TextBox 1224"/>
          <p:cNvSpPr txBox="1"/>
          <p:nvPr/>
        </p:nvSpPr>
        <p:spPr>
          <a:xfrm>
            <a:off x="5030919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Picture 12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28600"/>
            <a:ext cx="3375660" cy="3695700"/>
          </a:xfrm>
          <a:prstGeom prst="rect">
            <a:avLst/>
          </a:prstGeom>
        </p:spPr>
      </p:pic>
      <p:sp>
        <p:nvSpPr>
          <p:cNvPr id="1226" name="Freeform 122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7" name="Freeform 122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19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Freeform 1228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Freeform 1229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85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Freeform 1230"> 
				</p:cNvPr>
          <p:cNvSpPr/>
          <p:nvPr/>
        </p:nvSpPr>
        <p:spPr>
          <a:xfrm>
            <a:off x="0" y="0"/>
            <a:ext cx="2730500" cy="664642"/>
          </a:xfrm>
          <a:custGeom>
            <a:avLst/>
            <a:gdLst>
              <a:gd name="connsiteX0" fmla="*/ 0 w 2730500"/>
              <a:gd name="connsiteY0" fmla="*/ 664642 h 664642"/>
              <a:gd name="connsiteX1" fmla="*/ 2730500 w 2730500"/>
              <a:gd name="connsiteY1" fmla="*/ 664642 h 664642"/>
              <a:gd name="connsiteX2" fmla="*/ 2730500 w 2730500"/>
              <a:gd name="connsiteY2" fmla="*/ 0 h 664642"/>
              <a:gd name="connsiteX3" fmla="*/ 0 w 2730500"/>
              <a:gd name="connsiteY3" fmla="*/ 0 h 664642"/>
              <a:gd name="connsiteX4" fmla="*/ 0 w 27305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0" h="664642">
                <a:moveTo>
                  <a:pt x="0" y="664642"/>
                </a:moveTo>
                <a:lnTo>
                  <a:pt x="2730500" y="664642"/>
                </a:lnTo>
                <a:lnTo>
                  <a:pt x="27305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Freeform 1231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Freeform 1232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Freeform 1233"> 
				</p:cNvPr>
          <p:cNvSpPr/>
          <p:nvPr/>
        </p:nvSpPr>
        <p:spPr>
          <a:xfrm>
            <a:off x="4953000" y="76200"/>
            <a:ext cx="444500" cy="444500"/>
          </a:xfrm>
          <a:custGeom>
            <a:avLst/>
            <a:gdLst>
              <a:gd name="connsiteX0" fmla="*/ 452894 w 444500"/>
              <a:gd name="connsiteY0" fmla="*/ 245491 h 444500"/>
              <a:gd name="connsiteX1" fmla="*/ 245465 w 444500"/>
              <a:gd name="connsiteY1" fmla="*/ 452920 h 444500"/>
              <a:gd name="connsiteX2" fmla="*/ 38024 w 444500"/>
              <a:gd name="connsiteY2" fmla="*/ 245491 h 444500"/>
              <a:gd name="connsiteX3" fmla="*/ 245465 w 444500"/>
              <a:gd name="connsiteY3" fmla="*/ 38049 h 444500"/>
              <a:gd name="connsiteX4" fmla="*/ 452894 w 444500"/>
              <a:gd name="connsiteY4" fmla="*/ 245491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00" h="444500">
                <a:moveTo>
                  <a:pt x="452894" y="245491"/>
                </a:moveTo>
                <a:cubicBezTo>
                  <a:pt x="452894" y="360057"/>
                  <a:pt x="360019" y="452920"/>
                  <a:pt x="245465" y="452920"/>
                </a:cubicBezTo>
                <a:cubicBezTo>
                  <a:pt x="130899" y="452920"/>
                  <a:pt x="38024" y="360057"/>
                  <a:pt x="38024" y="245491"/>
                </a:cubicBezTo>
                <a:cubicBezTo>
                  <a:pt x="38024" y="130924"/>
                  <a:pt x="130899" y="38049"/>
                  <a:pt x="245465" y="38049"/>
                </a:cubicBezTo>
                <a:cubicBezTo>
                  <a:pt x="360019" y="38049"/>
                  <a:pt x="452894" y="130924"/>
                  <a:pt x="452894" y="245491"/>
                </a:cubicBez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4" name="Freeform 1234"> 
				</p:cNvPr>
          <p:cNvSpPr/>
          <p:nvPr/>
        </p:nvSpPr>
        <p:spPr>
          <a:xfrm>
            <a:off x="4953000" y="76200"/>
            <a:ext cx="444500" cy="444500"/>
          </a:xfrm>
          <a:custGeom>
            <a:avLst/>
            <a:gdLst>
              <a:gd name="connsiteX0" fmla="*/ 452894 w 444500"/>
              <a:gd name="connsiteY0" fmla="*/ 245490 h 444500"/>
              <a:gd name="connsiteX1" fmla="*/ 245466 w 444500"/>
              <a:gd name="connsiteY1" fmla="*/ 452920 h 444500"/>
              <a:gd name="connsiteX2" fmla="*/ 38024 w 444500"/>
              <a:gd name="connsiteY2" fmla="*/ 245490 h 444500"/>
              <a:gd name="connsiteX3" fmla="*/ 245466 w 444500"/>
              <a:gd name="connsiteY3" fmla="*/ 38048 h 444500"/>
              <a:gd name="connsiteX4" fmla="*/ 452894 w 444500"/>
              <a:gd name="connsiteY4" fmla="*/ 245490 h 444500"/>
              <a:gd name="connsiteX5" fmla="*/ 452894 w 444500"/>
              <a:gd name="connsiteY5" fmla="*/ 24549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500" h="444500">
                <a:moveTo>
                  <a:pt x="452894" y="245490"/>
                </a:moveTo>
                <a:cubicBezTo>
                  <a:pt x="452894" y="360057"/>
                  <a:pt x="360020" y="452920"/>
                  <a:pt x="245466" y="452920"/>
                </a:cubicBezTo>
                <a:cubicBezTo>
                  <a:pt x="130899" y="452920"/>
                  <a:pt x="38024" y="360057"/>
                  <a:pt x="38024" y="245490"/>
                </a:cubicBezTo>
                <a:cubicBezTo>
                  <a:pt x="38024" y="130924"/>
                  <a:pt x="130899" y="38048"/>
                  <a:pt x="245466" y="38048"/>
                </a:cubicBezTo>
                <a:cubicBezTo>
                  <a:pt x="360020" y="38048"/>
                  <a:pt x="452894" y="130924"/>
                  <a:pt x="452894" y="245490"/>
                </a:cubicBezTo>
                <a:lnTo>
                  <a:pt x="452894" y="24549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5" name="TextBox 1235"/>
          <p:cNvSpPr txBox="1"/>
          <p:nvPr/>
        </p:nvSpPr>
        <p:spPr>
          <a:xfrm>
            <a:off x="109229" y="112225"/>
            <a:ext cx="2625759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60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000" spc="-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50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000" spc="-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60" b="1" dirty="0">
                <a:solidFill>
                  <a:srgbClr val="fefefe"/>
                </a:solidFill>
                <a:latin typeface="Times New Roman"/>
                <a:ea typeface="Times New Roman"/>
              </a:rPr>
              <a:t>know</a:t>
            </a:r>
          </a:p>
        </p:txBody>
      </p:sp>
      <p:sp>
        <p:nvSpPr>
          <p:cNvPr id="1236" name="TextBox 1236"/>
          <p:cNvSpPr txBox="1"/>
          <p:nvPr/>
        </p:nvSpPr>
        <p:spPr>
          <a:xfrm>
            <a:off x="5020919" y="142993"/>
            <a:ext cx="391335" cy="532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7083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237" name="TextBox 1237"/>
          <p:cNvSpPr txBox="1"/>
          <p:nvPr/>
        </p:nvSpPr>
        <p:spPr>
          <a:xfrm>
            <a:off x="120178" y="891135"/>
            <a:ext cx="2104989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test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-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90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(informa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tion,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passwords,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etc)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access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-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5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fu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nctions?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Remembering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usernames,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pass-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words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answers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security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ques-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tions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increasingly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everyday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lives,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on-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offline</a:t>
            </a:r>
          </a:p>
        </p:txBody>
      </p:sp>
      <p:sp>
        <p:nvSpPr>
          <p:cNvPr id="1238" name="TextBox 1238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0" name="Picture 124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240" name="Freeform 124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1" name="Freeform 124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34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2" name="Freeform 1242"> 
				</p:cNvPr>
          <p:cNvSpPr/>
          <p:nvPr/>
        </p:nvSpPr>
        <p:spPr>
          <a:xfrm>
            <a:off x="0" y="0"/>
            <a:ext cx="3297758" cy="664642"/>
          </a:xfrm>
          <a:custGeom>
            <a:avLst/>
            <a:gdLst>
              <a:gd name="connsiteX0" fmla="*/ 0 w 3297758"/>
              <a:gd name="connsiteY0" fmla="*/ 664642 h 664642"/>
              <a:gd name="connsiteX1" fmla="*/ 3297758 w 3297758"/>
              <a:gd name="connsiteY1" fmla="*/ 664642 h 664642"/>
              <a:gd name="connsiteX2" fmla="*/ 3297758 w 3297758"/>
              <a:gd name="connsiteY2" fmla="*/ 0 h 664642"/>
              <a:gd name="connsiteX3" fmla="*/ 0 w 3297758"/>
              <a:gd name="connsiteY3" fmla="*/ 0 h 664642"/>
              <a:gd name="connsiteX4" fmla="*/ 0 w 3297758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758" h="664642">
                <a:moveTo>
                  <a:pt x="0" y="664642"/>
                </a:moveTo>
                <a:lnTo>
                  <a:pt x="3297758" y="664642"/>
                </a:lnTo>
                <a:lnTo>
                  <a:pt x="3297758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3" name="TextBox 1243"/>
          <p:cNvSpPr txBox="1"/>
          <p:nvPr/>
        </p:nvSpPr>
        <p:spPr>
          <a:xfrm>
            <a:off x="109229" y="112225"/>
            <a:ext cx="3194235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0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you’ve</a:t>
            </a:r>
            <a:r>
              <a:rPr lang="en-US" altLang="zh-CN" sz="3000" spc="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done</a:t>
            </a:r>
          </a:p>
        </p:txBody>
      </p:sp>
      <p:sp>
        <p:nvSpPr>
          <p:cNvPr id="1244" name="TextBox 1244"/>
          <p:cNvSpPr txBox="1"/>
          <p:nvPr/>
        </p:nvSpPr>
        <p:spPr>
          <a:xfrm>
            <a:off x="5020919" y="143034"/>
            <a:ext cx="391335" cy="5327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7083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245" name="TextBox 1245"/>
          <p:cNvSpPr txBox="1"/>
          <p:nvPr/>
        </p:nvSpPr>
        <p:spPr>
          <a:xfrm>
            <a:off x="120178" y="889803"/>
            <a:ext cx="2099078" cy="2906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80" dirty="0">
                <a:solidFill>
                  <a:srgbClr val="000000"/>
                </a:solidFill>
                <a:latin typeface="Times New Roman"/>
                <a:ea typeface="Times New Roman"/>
              </a:rPr>
              <a:t>options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19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based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current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prev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ious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behaviou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50"/>
              </a:lnSpc>
            </a:pPr>
            <a:endParaRPr lang="en-US" dirty="0" smtClean="0"/>
          </a:p>
          <a:p>
            <a:pPr hangingPunct="0" marL="49158">
              <a:lnSpc>
                <a:spcPct val="9458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‘Teaching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machine’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textbooks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students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progress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orders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depending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concepts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explanation</a:t>
            </a:r>
          </a:p>
        </p:txBody>
      </p:sp>
      <p:sp>
        <p:nvSpPr>
          <p:cNvPr id="1246" name="TextBox 1246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124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1988820"/>
            <a:ext cx="3390900" cy="1935480"/>
          </a:xfrm>
          <a:prstGeom prst="rect">
            <a:avLst/>
          </a:prstGeom>
        </p:spPr>
      </p:pic>
      <p:pic>
        <p:nvPicPr>
          <p:cNvPr id="1249" name="Picture 124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0"/>
            <a:ext cx="3390900" cy="1973580"/>
          </a:xfrm>
          <a:prstGeom prst="rect">
            <a:avLst/>
          </a:prstGeom>
        </p:spPr>
      </p:pic>
      <p:sp>
        <p:nvSpPr>
          <p:cNvPr id="1249" name="Freeform 1249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0" name="Freeform 1250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Freeform 1251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2" name="TextBox 1252"/>
          <p:cNvSpPr txBox="1"/>
          <p:nvPr/>
        </p:nvSpPr>
        <p:spPr>
          <a:xfrm>
            <a:off x="109229" y="112225"/>
            <a:ext cx="2592979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3000" spc="20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000" spc="20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</a:p>
        </p:txBody>
      </p:sp>
      <p:sp>
        <p:nvSpPr>
          <p:cNvPr id="1253" name="TextBox 1253"/>
          <p:cNvSpPr txBox="1"/>
          <p:nvPr/>
        </p:nvSpPr>
        <p:spPr>
          <a:xfrm>
            <a:off x="5020919" y="142442"/>
            <a:ext cx="391335" cy="5332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7083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254" name="TextBox 1254"/>
          <p:cNvSpPr txBox="1"/>
          <p:nvPr/>
        </p:nvSpPr>
        <p:spPr>
          <a:xfrm>
            <a:off x="120178" y="889803"/>
            <a:ext cx="2091482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900" spc="-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0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1900" spc="-2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8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-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05" dirty="0">
                <a:solidFill>
                  <a:srgbClr val="000000"/>
                </a:solidFill>
                <a:latin typeface="Times New Roman"/>
                <a:ea typeface="Times New Roman"/>
              </a:rPr>
              <a:t>depending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location?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supermarket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trolleys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devices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fitted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lock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wheels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taken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outside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9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defined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area,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usually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adjacent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car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park</a:t>
            </a:r>
          </a:p>
        </p:txBody>
      </p:sp>
      <p:sp>
        <p:nvSpPr>
          <p:cNvPr id="1255" name="TextBox 1255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Picture 125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1257" name="Freeform 1257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Freeform 1258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64646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Freeform 1259"> 
				</p:cNvPr>
          <p:cNvSpPr/>
          <p:nvPr/>
        </p:nvSpPr>
        <p:spPr>
          <a:xfrm>
            <a:off x="0" y="0"/>
            <a:ext cx="3801529" cy="664642"/>
          </a:xfrm>
          <a:custGeom>
            <a:avLst/>
            <a:gdLst>
              <a:gd name="connsiteX0" fmla="*/ 0 w 3801529"/>
              <a:gd name="connsiteY0" fmla="*/ 664642 h 664642"/>
              <a:gd name="connsiteX1" fmla="*/ 3801529 w 3801529"/>
              <a:gd name="connsiteY1" fmla="*/ 664642 h 664642"/>
              <a:gd name="connsiteX2" fmla="*/ 3801529 w 3801529"/>
              <a:gd name="connsiteY2" fmla="*/ 0 h 664642"/>
              <a:gd name="connsiteX3" fmla="*/ 0 w 3801529"/>
              <a:gd name="connsiteY3" fmla="*/ 0 h 664642"/>
              <a:gd name="connsiteX4" fmla="*/ 0 w 38015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1529" h="664642">
                <a:moveTo>
                  <a:pt x="0" y="664642"/>
                </a:moveTo>
                <a:lnTo>
                  <a:pt x="3801529" y="664642"/>
                </a:lnTo>
                <a:lnTo>
                  <a:pt x="38015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64646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TextBox 1260"/>
          <p:cNvSpPr txBox="1"/>
          <p:nvPr/>
        </p:nvSpPr>
        <p:spPr>
          <a:xfrm>
            <a:off x="109229" y="112225"/>
            <a:ext cx="3674333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3000" spc="1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3000" spc="19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000" spc="19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000" spc="19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</a:p>
        </p:txBody>
      </p:sp>
      <p:sp>
        <p:nvSpPr>
          <p:cNvPr id="1261" name="TextBox 1261"/>
          <p:cNvSpPr txBox="1"/>
          <p:nvPr/>
        </p:nvSpPr>
        <p:spPr>
          <a:xfrm>
            <a:off x="5020919" y="143048"/>
            <a:ext cx="391335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25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  <a:r>
              <a:rPr lang="en-US" altLang="zh-CN" sz="1900" spc="-290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Secu</a:t>
            </a:r>
          </a:p>
        </p:txBody>
      </p:sp>
      <p:sp>
        <p:nvSpPr>
          <p:cNvPr id="1262" name="TextBox 1262"/>
          <p:cNvSpPr txBox="1"/>
          <p:nvPr/>
        </p:nvSpPr>
        <p:spPr>
          <a:xfrm>
            <a:off x="120178" y="891135"/>
            <a:ext cx="2095513" cy="2902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criteria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innate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individuals,</a:t>
            </a:r>
            <a:r>
              <a:rPr lang="en-US" altLang="zh-CN" sz="1800" spc="-2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groups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objects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block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options</a:t>
            </a:r>
            <a:r>
              <a:rPr lang="en-US" altLang="zh-CN" sz="18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available?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45"/>
              </a:lnSpc>
            </a:pPr>
            <a:endParaRPr lang="en-US" dirty="0" smtClean="0"/>
          </a:p>
          <a:p>
            <a:pPr marL="0" indent="49158">
              <a:lnSpc>
                <a:spcPct val="100000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Artificial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height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restrictors</a:t>
            </a:r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attempt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certain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types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vehicles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car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park,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discriminating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9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vehicle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height</a:t>
            </a:r>
          </a:p>
        </p:txBody>
      </p:sp>
      <p:sp>
        <p:nvSpPr>
          <p:cNvPr id="1263" name="TextBox 1263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Freeform 1264"> 
				</p:cNvPr>
          <p:cNvSpPr/>
          <p:nvPr/>
        </p:nvSpPr>
        <p:spPr>
          <a:xfrm>
            <a:off x="3905250" y="1212850"/>
            <a:ext cx="1365250" cy="2190750"/>
          </a:xfrm>
          <a:custGeom>
            <a:avLst/>
            <a:gdLst>
              <a:gd name="connsiteX0" fmla="*/ 1373721 w 1365250"/>
              <a:gd name="connsiteY0" fmla="*/ 2194979 h 2190750"/>
              <a:gd name="connsiteX1" fmla="*/ 18897 w 1365250"/>
              <a:gd name="connsiteY1" fmla="*/ 2194979 h 2190750"/>
              <a:gd name="connsiteX2" fmla="*/ 18897 w 1365250"/>
              <a:gd name="connsiteY2" fmla="*/ 18630 h 2190750"/>
              <a:gd name="connsiteX3" fmla="*/ 1373721 w 1365250"/>
              <a:gd name="connsiteY3" fmla="*/ 18630 h 2190750"/>
              <a:gd name="connsiteX4" fmla="*/ 1373721 w 1365250"/>
              <a:gd name="connsiteY4" fmla="*/ 2194979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2190750">
                <a:moveTo>
                  <a:pt x="1373721" y="2194979"/>
                </a:moveTo>
                <a:lnTo>
                  <a:pt x="18897" y="2194979"/>
                </a:lnTo>
                <a:lnTo>
                  <a:pt x="18897" y="18630"/>
                </a:lnTo>
                <a:lnTo>
                  <a:pt x="1373721" y="18630"/>
                </a:lnTo>
                <a:lnTo>
                  <a:pt x="1373721" y="2194979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5" name="Freeform 1265"> 
				</p:cNvPr>
          <p:cNvSpPr/>
          <p:nvPr/>
        </p:nvSpPr>
        <p:spPr>
          <a:xfrm>
            <a:off x="205105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6" name="Freeform 1266"> 
				</p:cNvPr>
          <p:cNvSpPr/>
          <p:nvPr/>
        </p:nvSpPr>
        <p:spPr>
          <a:xfrm>
            <a:off x="277380" y="0"/>
            <a:ext cx="72263" cy="3657600"/>
          </a:xfrm>
          <a:custGeom>
            <a:avLst/>
            <a:gdLst>
              <a:gd name="connsiteX0" fmla="*/ 0 w 72263"/>
              <a:gd name="connsiteY0" fmla="*/ 3657600 h 3657600"/>
              <a:gd name="connsiteX1" fmla="*/ 72263 w 72263"/>
              <a:gd name="connsiteY1" fmla="*/ 3657600 h 3657600"/>
              <a:gd name="connsiteX2" fmla="*/ 72263 w 72263"/>
              <a:gd name="connsiteY2" fmla="*/ 0 h 3657600"/>
              <a:gd name="connsiteX3" fmla="*/ 0 w 72263"/>
              <a:gd name="connsiteY3" fmla="*/ 0 h 3657600"/>
              <a:gd name="connsiteX4" fmla="*/ 0 w 72263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3" h="3657600">
                <a:moveTo>
                  <a:pt x="0" y="3657600"/>
                </a:moveTo>
                <a:lnTo>
                  <a:pt x="72263" y="3657600"/>
                </a:lnTo>
                <a:lnTo>
                  <a:pt x="72263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7" name="Freeform 1267"> 
				</p:cNvPr>
          <p:cNvSpPr/>
          <p:nvPr/>
        </p:nvSpPr>
        <p:spPr>
          <a:xfrm>
            <a:off x="349643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8" name="Freeform 1268"> 
				</p:cNvPr>
          <p:cNvSpPr/>
          <p:nvPr/>
        </p:nvSpPr>
        <p:spPr>
          <a:xfrm>
            <a:off x="421932" y="0"/>
            <a:ext cx="72275" cy="3657600"/>
          </a:xfrm>
          <a:custGeom>
            <a:avLst/>
            <a:gdLst>
              <a:gd name="connsiteX0" fmla="*/ 0 w 72275"/>
              <a:gd name="connsiteY0" fmla="*/ 3657600 h 3657600"/>
              <a:gd name="connsiteX1" fmla="*/ 72275 w 72275"/>
              <a:gd name="connsiteY1" fmla="*/ 3657600 h 3657600"/>
              <a:gd name="connsiteX2" fmla="*/ 72275 w 72275"/>
              <a:gd name="connsiteY2" fmla="*/ 0 h 3657600"/>
              <a:gd name="connsiteX3" fmla="*/ 0 w 72275"/>
              <a:gd name="connsiteY3" fmla="*/ 0 h 3657600"/>
              <a:gd name="connsiteX4" fmla="*/ 0 w 7227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75" h="3657600">
                <a:moveTo>
                  <a:pt x="0" y="3657600"/>
                </a:moveTo>
                <a:lnTo>
                  <a:pt x="72275" y="3657600"/>
                </a:lnTo>
                <a:lnTo>
                  <a:pt x="7227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" name="Freeform 1269"> 
				</p:cNvPr>
          <p:cNvSpPr/>
          <p:nvPr/>
        </p:nvSpPr>
        <p:spPr>
          <a:xfrm>
            <a:off x="494195" y="0"/>
            <a:ext cx="72301" cy="3657600"/>
          </a:xfrm>
          <a:custGeom>
            <a:avLst/>
            <a:gdLst>
              <a:gd name="connsiteX0" fmla="*/ 0 w 72301"/>
              <a:gd name="connsiteY0" fmla="*/ 3657600 h 3657600"/>
              <a:gd name="connsiteX1" fmla="*/ 72301 w 72301"/>
              <a:gd name="connsiteY1" fmla="*/ 3657600 h 3657600"/>
              <a:gd name="connsiteX2" fmla="*/ 72301 w 72301"/>
              <a:gd name="connsiteY2" fmla="*/ 0 h 3657600"/>
              <a:gd name="connsiteX3" fmla="*/ 0 w 72301"/>
              <a:gd name="connsiteY3" fmla="*/ 0 h 3657600"/>
              <a:gd name="connsiteX4" fmla="*/ 0 w 7230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1" h="3657600">
                <a:moveTo>
                  <a:pt x="0" y="3657600"/>
                </a:moveTo>
                <a:lnTo>
                  <a:pt x="72301" y="3657600"/>
                </a:lnTo>
                <a:lnTo>
                  <a:pt x="7230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0" name="Freeform 1270"> 
				</p:cNvPr>
          <p:cNvSpPr/>
          <p:nvPr/>
        </p:nvSpPr>
        <p:spPr>
          <a:xfrm>
            <a:off x="566496" y="0"/>
            <a:ext cx="72250" cy="3657600"/>
          </a:xfrm>
          <a:custGeom>
            <a:avLst/>
            <a:gdLst>
              <a:gd name="connsiteX0" fmla="*/ 0 w 72250"/>
              <a:gd name="connsiteY0" fmla="*/ 3657600 h 3657600"/>
              <a:gd name="connsiteX1" fmla="*/ 72250 w 72250"/>
              <a:gd name="connsiteY1" fmla="*/ 3657600 h 3657600"/>
              <a:gd name="connsiteX2" fmla="*/ 72250 w 72250"/>
              <a:gd name="connsiteY2" fmla="*/ 0 h 3657600"/>
              <a:gd name="connsiteX3" fmla="*/ 0 w 72250"/>
              <a:gd name="connsiteY3" fmla="*/ 0 h 3657600"/>
              <a:gd name="connsiteX4" fmla="*/ 0 w 7225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0" h="3657600">
                <a:moveTo>
                  <a:pt x="0" y="3657600"/>
                </a:moveTo>
                <a:lnTo>
                  <a:pt x="72250" y="3657600"/>
                </a:lnTo>
                <a:lnTo>
                  <a:pt x="7225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1" name="Freeform 1271"> 
				</p:cNvPr>
          <p:cNvSpPr/>
          <p:nvPr/>
        </p:nvSpPr>
        <p:spPr>
          <a:xfrm>
            <a:off x="638746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2" name="Freeform 1272"> 
				</p:cNvPr>
          <p:cNvSpPr/>
          <p:nvPr/>
        </p:nvSpPr>
        <p:spPr>
          <a:xfrm>
            <a:off x="711022" y="0"/>
            <a:ext cx="66636" cy="3657600"/>
          </a:xfrm>
          <a:custGeom>
            <a:avLst/>
            <a:gdLst>
              <a:gd name="connsiteX0" fmla="*/ 0 w 66636"/>
              <a:gd name="connsiteY0" fmla="*/ 3657600 h 3657600"/>
              <a:gd name="connsiteX1" fmla="*/ 66636 w 66636"/>
              <a:gd name="connsiteY1" fmla="*/ 3657600 h 3657600"/>
              <a:gd name="connsiteX2" fmla="*/ 66636 w 66636"/>
              <a:gd name="connsiteY2" fmla="*/ 0 h 3657600"/>
              <a:gd name="connsiteX3" fmla="*/ 0 w 66636"/>
              <a:gd name="connsiteY3" fmla="*/ 0 h 3657600"/>
              <a:gd name="connsiteX4" fmla="*/ 0 w 66636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6" h="3657600">
                <a:moveTo>
                  <a:pt x="0" y="3657600"/>
                </a:moveTo>
                <a:lnTo>
                  <a:pt x="66636" y="3657600"/>
                </a:lnTo>
                <a:lnTo>
                  <a:pt x="66636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Freeform 1273"> 
				</p:cNvPr>
          <p:cNvSpPr/>
          <p:nvPr/>
        </p:nvSpPr>
        <p:spPr>
          <a:xfrm>
            <a:off x="908050" y="1212850"/>
            <a:ext cx="1365250" cy="2190750"/>
          </a:xfrm>
          <a:custGeom>
            <a:avLst/>
            <a:gdLst>
              <a:gd name="connsiteX0" fmla="*/ 1369237 w 1365250"/>
              <a:gd name="connsiteY0" fmla="*/ 2194979 h 2190750"/>
              <a:gd name="connsiteX1" fmla="*/ 14401 w 1365250"/>
              <a:gd name="connsiteY1" fmla="*/ 2194979 h 2190750"/>
              <a:gd name="connsiteX2" fmla="*/ 14401 w 1365250"/>
              <a:gd name="connsiteY2" fmla="*/ 18630 h 2190750"/>
              <a:gd name="connsiteX3" fmla="*/ 1369237 w 1365250"/>
              <a:gd name="connsiteY3" fmla="*/ 18630 h 2190750"/>
              <a:gd name="connsiteX4" fmla="*/ 1369237 w 1365250"/>
              <a:gd name="connsiteY4" fmla="*/ 2194979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2190750">
                <a:moveTo>
                  <a:pt x="1369237" y="2194979"/>
                </a:moveTo>
                <a:lnTo>
                  <a:pt x="14401" y="2194979"/>
                </a:lnTo>
                <a:lnTo>
                  <a:pt x="14401" y="18630"/>
                </a:lnTo>
                <a:lnTo>
                  <a:pt x="1369237" y="18630"/>
                </a:lnTo>
                <a:lnTo>
                  <a:pt x="1369237" y="2194979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Freeform 1274"> 
				</p:cNvPr>
          <p:cNvSpPr/>
          <p:nvPr/>
        </p:nvSpPr>
        <p:spPr>
          <a:xfrm>
            <a:off x="2406650" y="1212850"/>
            <a:ext cx="1365250" cy="2190750"/>
          </a:xfrm>
          <a:custGeom>
            <a:avLst/>
            <a:gdLst>
              <a:gd name="connsiteX0" fmla="*/ 1367345 w 1365250"/>
              <a:gd name="connsiteY0" fmla="*/ 2194979 h 2190750"/>
              <a:gd name="connsiteX1" fmla="*/ 12522 w 1365250"/>
              <a:gd name="connsiteY1" fmla="*/ 2194979 h 2190750"/>
              <a:gd name="connsiteX2" fmla="*/ 12522 w 1365250"/>
              <a:gd name="connsiteY2" fmla="*/ 18630 h 2190750"/>
              <a:gd name="connsiteX3" fmla="*/ 1367345 w 1365250"/>
              <a:gd name="connsiteY3" fmla="*/ 18630 h 2190750"/>
              <a:gd name="connsiteX4" fmla="*/ 1367345 w 1365250"/>
              <a:gd name="connsiteY4" fmla="*/ 2194979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2190750">
                <a:moveTo>
                  <a:pt x="1367345" y="2194979"/>
                </a:moveTo>
                <a:lnTo>
                  <a:pt x="12522" y="2194979"/>
                </a:lnTo>
                <a:lnTo>
                  <a:pt x="12522" y="18630"/>
                </a:lnTo>
                <a:lnTo>
                  <a:pt x="1367345" y="18630"/>
                </a:lnTo>
                <a:lnTo>
                  <a:pt x="1367345" y="2194979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6" name="Picture 127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447800"/>
            <a:ext cx="1264920" cy="754380"/>
          </a:xfrm>
          <a:prstGeom prst="rect">
            <a:avLst/>
          </a:prstGeom>
        </p:spPr>
      </p:pic>
      <p:pic>
        <p:nvPicPr>
          <p:cNvPr id="1277" name="Picture 127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260" y="1447800"/>
            <a:ext cx="1264920" cy="754380"/>
          </a:xfrm>
          <a:prstGeom prst="rect">
            <a:avLst/>
          </a:prstGeom>
        </p:spPr>
      </p:pic>
      <p:pic>
        <p:nvPicPr>
          <p:cNvPr id="1278" name="Picture 127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260" y="1447800"/>
            <a:ext cx="1226820" cy="754380"/>
          </a:xfrm>
          <a:prstGeom prst="rect">
            <a:avLst/>
          </a:prstGeom>
        </p:spPr>
      </p:pic>
      <p:sp>
        <p:nvSpPr>
          <p:cNvPr id="1278" name="TextBox 1278"/>
          <p:cNvSpPr txBox="1"/>
          <p:nvPr/>
        </p:nvSpPr>
        <p:spPr>
          <a:xfrm>
            <a:off x="909067" y="149138"/>
            <a:ext cx="4376420" cy="10070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85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</a:p>
          <a:p>
            <a:pPr hangingPunct="0" marL="0">
              <a:lnSpc>
                <a:spcPct val="95833"/>
              </a:lnSpc>
              <a:spcBef>
                <a:spcPts val="110"/>
              </a:spcBef>
            </a:pP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couldn’t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developed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toolkit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enormous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number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people,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offered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ideas,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comments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suggestions,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well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taking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series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workshops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during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2008-10,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trying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earlier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iterations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Intent.</a:t>
            </a:r>
          </a:p>
          <a:p>
            <a:pPr hangingPunct="0" marL="0">
              <a:lnSpc>
                <a:spcPct val="95833"/>
              </a:lnSpc>
              <a:spcBef>
                <a:spcPts val="234"/>
              </a:spcBef>
            </a:pP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job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isn’t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finished,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however: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v.1.0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toolkit,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I’m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hoping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revise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years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ahead,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expansion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forms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lot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evidence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work,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circumstances,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why.</a:t>
            </a:r>
          </a:p>
          <a:p>
            <a:pPr marL="0">
              <a:lnSpc>
                <a:spcPct val="100000"/>
              </a:lnSpc>
              <a:spcBef>
                <a:spcPts val="305"/>
              </a:spcBef>
            </a:pP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you’d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help,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three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main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ways:</a:t>
            </a:r>
          </a:p>
        </p:txBody>
      </p:sp>
      <p:sp>
        <p:nvSpPr>
          <p:cNvPr id="1279" name="TextBox 1279"/>
          <p:cNvSpPr txBox="1"/>
          <p:nvPr/>
        </p:nvSpPr>
        <p:spPr>
          <a:xfrm>
            <a:off x="977900" y="1269380"/>
            <a:ext cx="1249215" cy="201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75" dirty="0">
                <a:solidFill>
                  <a:srgbClr val="000000"/>
                </a:solidFill>
                <a:latin typeface="Times New Roman"/>
                <a:ea typeface="Times New Roman"/>
              </a:rPr>
              <a:t>Su</a:t>
            </a:r>
            <a:r>
              <a:rPr lang="en-US" altLang="zh-CN" sz="1000" spc="70" dirty="0">
                <a:solidFill>
                  <a:srgbClr val="000000"/>
                </a:solidFill>
                <a:latin typeface="Times New Roman"/>
                <a:ea typeface="Times New Roman"/>
              </a:rPr>
              <a:t>rveys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0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6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designwithintent.co.uk</a:t>
            </a:r>
            <a:r>
              <a:rPr lang="en-US" altLang="zh-CN" sz="65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links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number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surveys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designed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capture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impressions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cards,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situations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(consultancy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idea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generation,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workshop,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educational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project,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etc).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appreciated.</a:t>
            </a:r>
          </a:p>
          <a:p>
            <a:pPr marL="0">
              <a:lnSpc>
                <a:spcPct val="100000"/>
              </a:lnSpc>
            </a:pPr>
            <a:r>
              <a:rPr lang="en-US" altLang="zh-CN" sz="900" spc="70" dirty="0">
                <a:solidFill>
                  <a:srgbClr val="000000"/>
                </a:solidFill>
                <a:latin typeface="Times New Roman"/>
                <a:ea typeface="Times New Roman"/>
              </a:rPr>
              <a:t>designwithintent.c</a:t>
            </a:r>
            <a:r>
              <a:rPr lang="en-US" altLang="zh-CN" sz="900" spc="65" dirty="0">
                <a:solidFill>
                  <a:srgbClr val="000000"/>
                </a:solidFill>
                <a:latin typeface="Times New Roman"/>
                <a:ea typeface="Times New Roman"/>
              </a:rPr>
              <a:t>o.uk</a:t>
            </a:r>
          </a:p>
        </p:txBody>
      </p:sp>
      <p:sp>
        <p:nvSpPr>
          <p:cNvPr id="1280" name="TextBox 1280"/>
          <p:cNvSpPr txBox="1"/>
          <p:nvPr/>
        </p:nvSpPr>
        <p:spPr>
          <a:xfrm>
            <a:off x="2476500" y="1269380"/>
            <a:ext cx="1248082" cy="201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15" dirty="0">
                <a:solidFill>
                  <a:srgbClr val="000000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1000" spc="5" dirty="0">
                <a:solidFill>
                  <a:srgbClr val="000000"/>
                </a:solidFill>
                <a:latin typeface="Times New Roman"/>
                <a:ea typeface="Times New Roman"/>
              </a:rPr>
              <a:t>ki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0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pattern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lens)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corresponding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wiki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page,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which,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time,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readers’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input,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hope)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grow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include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examples,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expansions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concepts,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references,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clarifications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discussion.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wiki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ought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identified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discussed.</a:t>
            </a:r>
          </a:p>
          <a:p>
            <a:pPr marL="0">
              <a:lnSpc>
                <a:spcPct val="100000"/>
              </a:lnSpc>
            </a:pPr>
            <a:r>
              <a:rPr lang="en-US" altLang="zh-CN" sz="900" spc="70" dirty="0">
                <a:solidFill>
                  <a:srgbClr val="000000"/>
                </a:solidFill>
                <a:latin typeface="Times New Roman"/>
                <a:ea typeface="Times New Roman"/>
              </a:rPr>
              <a:t>designwithintent.c</a:t>
            </a:r>
            <a:r>
              <a:rPr lang="en-US" altLang="zh-CN" sz="900" spc="65" dirty="0">
                <a:solidFill>
                  <a:srgbClr val="000000"/>
                </a:solidFill>
                <a:latin typeface="Times New Roman"/>
                <a:ea typeface="Times New Roman"/>
              </a:rPr>
              <a:t>o.uk</a:t>
            </a:r>
          </a:p>
        </p:txBody>
      </p:sp>
      <p:sp>
        <p:nvSpPr>
          <p:cNvPr id="1281" name="TextBox 1281"/>
          <p:cNvSpPr txBox="1"/>
          <p:nvPr/>
        </p:nvSpPr>
        <p:spPr>
          <a:xfrm>
            <a:off x="3994150" y="1263030"/>
            <a:ext cx="1227992" cy="201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60" dirty="0">
                <a:solidFill>
                  <a:srgbClr val="000000"/>
                </a:solidFill>
                <a:latin typeface="Times New Roman"/>
                <a:ea typeface="Times New Roman"/>
              </a:rPr>
              <a:t>Share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examples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you’ve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got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examples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either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projects,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ones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you’ve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come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across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elsewhere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you’re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happy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share,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touch.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6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book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planned,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fantastic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feature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reader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submission</a:t>
            </a:r>
            <a:r>
              <a:rPr lang="en-US" altLang="zh-CN" sz="6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s.</a:t>
            </a:r>
          </a:p>
          <a:p>
            <a:pPr marL="0">
              <a:lnSpc>
                <a:spcPct val="100000"/>
              </a:lnSpc>
            </a:pPr>
            <a:r>
              <a:rPr lang="en-US" altLang="zh-CN" sz="900" spc="65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ea typeface="Times New Roman"/>
              </a:rPr>
              <a:t>@danlockton.co.uk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Freeform 1282"> 
				</p:cNvPr>
          <p:cNvSpPr/>
          <p:nvPr/>
        </p:nvSpPr>
        <p:spPr>
          <a:xfrm>
            <a:off x="0" y="3192107"/>
            <a:ext cx="4266260" cy="0"/>
          </a:xfrm>
          <a:custGeom>
            <a:avLst/>
            <a:gdLst>
              <a:gd name="connsiteX0" fmla="*/ 0 w 4266260"/>
              <a:gd name="connsiteY0" fmla="*/ 0 h 0"/>
              <a:gd name="connsiteX1" fmla="*/ 4266260 w 426626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6260" h="0">
                <a:moveTo>
                  <a:pt x="0" y="0"/>
                </a:moveTo>
                <a:lnTo>
                  <a:pt x="4266260" y="0"/>
                </a:lnTo>
              </a:path>
            </a:pathLst>
          </a:custGeom>
          <a:ln w="10744">
            <a:solidFill>
              <a:srgbClr val="ea1e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Freeform 1283"> 
				</p:cNvPr>
          <p:cNvSpPr/>
          <p:nvPr/>
        </p:nvSpPr>
        <p:spPr>
          <a:xfrm>
            <a:off x="4222750" y="3130550"/>
            <a:ext cx="196850" cy="107950"/>
          </a:xfrm>
          <a:custGeom>
            <a:avLst/>
            <a:gdLst>
              <a:gd name="connsiteX0" fmla="*/ 7726 w 196850"/>
              <a:gd name="connsiteY0" fmla="*/ 113444 h 107950"/>
              <a:gd name="connsiteX1" fmla="*/ 203852 w 196850"/>
              <a:gd name="connsiteY1" fmla="*/ 60917 h 107950"/>
              <a:gd name="connsiteX2" fmla="*/ 7726 w 196850"/>
              <a:gd name="connsiteY2" fmla="*/ 8351 h 107950"/>
              <a:gd name="connsiteX3" fmla="*/ 7726 w 196850"/>
              <a:gd name="connsiteY3" fmla="*/ 113444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107950">
                <a:moveTo>
                  <a:pt x="7726" y="113444"/>
                </a:moveTo>
                <a:lnTo>
                  <a:pt x="203852" y="60917"/>
                </a:lnTo>
                <a:lnTo>
                  <a:pt x="7726" y="8351"/>
                </a:lnTo>
                <a:lnTo>
                  <a:pt x="7726" y="113444"/>
                </a:lnTo>
                <a:close/>
              </a:path>
            </a:pathLst>
          </a:custGeom>
          <a:solidFill>
            <a:srgbClr val="ea1e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Freeform 1284"> 
				</p:cNvPr>
          <p:cNvSpPr/>
          <p:nvPr/>
        </p:nvSpPr>
        <p:spPr>
          <a:xfrm>
            <a:off x="0" y="3085935"/>
            <a:ext cx="4266260" cy="0"/>
          </a:xfrm>
          <a:custGeom>
            <a:avLst/>
            <a:gdLst>
              <a:gd name="connsiteX0" fmla="*/ 0 w 4266260"/>
              <a:gd name="connsiteY0" fmla="*/ 0 h 0"/>
              <a:gd name="connsiteX1" fmla="*/ 4266260 w 426626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6260" h="0">
                <a:moveTo>
                  <a:pt x="0" y="0"/>
                </a:moveTo>
                <a:lnTo>
                  <a:pt x="4266260" y="0"/>
                </a:lnTo>
              </a:path>
            </a:pathLst>
          </a:custGeom>
          <a:ln w="10744">
            <a:solidFill>
              <a:srgbClr val="f8a7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5" name="Freeform 1285"> 
				</p:cNvPr>
          <p:cNvSpPr/>
          <p:nvPr/>
        </p:nvSpPr>
        <p:spPr>
          <a:xfrm>
            <a:off x="4222750" y="3016250"/>
            <a:ext cx="196850" cy="120650"/>
          </a:xfrm>
          <a:custGeom>
            <a:avLst/>
            <a:gdLst>
              <a:gd name="connsiteX0" fmla="*/ 7726 w 196850"/>
              <a:gd name="connsiteY0" fmla="*/ 121617 h 120650"/>
              <a:gd name="connsiteX1" fmla="*/ 203852 w 196850"/>
              <a:gd name="connsiteY1" fmla="*/ 69052 h 120650"/>
              <a:gd name="connsiteX2" fmla="*/ 7726 w 196850"/>
              <a:gd name="connsiteY2" fmla="*/ 16499 h 120650"/>
              <a:gd name="connsiteX3" fmla="*/ 7726 w 196850"/>
              <a:gd name="connsiteY3" fmla="*/ 121617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120650">
                <a:moveTo>
                  <a:pt x="7726" y="121617"/>
                </a:moveTo>
                <a:lnTo>
                  <a:pt x="203852" y="69052"/>
                </a:lnTo>
                <a:lnTo>
                  <a:pt x="7726" y="16499"/>
                </a:lnTo>
                <a:lnTo>
                  <a:pt x="7726" y="121617"/>
                </a:lnTo>
                <a:close/>
              </a:path>
            </a:pathLst>
          </a:custGeom>
          <a:solidFill>
            <a:srgbClr val="f8a71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6" name="Freeform 1286"> 
				</p:cNvPr>
          <p:cNvSpPr/>
          <p:nvPr/>
        </p:nvSpPr>
        <p:spPr>
          <a:xfrm>
            <a:off x="0" y="2980099"/>
            <a:ext cx="4266336" cy="0"/>
          </a:xfrm>
          <a:custGeom>
            <a:avLst/>
            <a:gdLst>
              <a:gd name="connsiteX0" fmla="*/ 0 w 4266336"/>
              <a:gd name="connsiteY0" fmla="*/ 0 h 0"/>
              <a:gd name="connsiteX1" fmla="*/ 4266336 w 426633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6336" h="0">
                <a:moveTo>
                  <a:pt x="0" y="0"/>
                </a:moveTo>
                <a:lnTo>
                  <a:pt x="4266336" y="0"/>
                </a:lnTo>
              </a:path>
            </a:pathLst>
          </a:custGeom>
          <a:ln w="10756">
            <a:solidFill>
              <a:srgbClr val="1e48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7" name="Freeform 1287"> 
				</p:cNvPr>
          <p:cNvSpPr/>
          <p:nvPr/>
        </p:nvSpPr>
        <p:spPr>
          <a:xfrm>
            <a:off x="4222750" y="2914650"/>
            <a:ext cx="196850" cy="107950"/>
          </a:xfrm>
          <a:custGeom>
            <a:avLst/>
            <a:gdLst>
              <a:gd name="connsiteX0" fmla="*/ 7726 w 196850"/>
              <a:gd name="connsiteY0" fmla="*/ 117363 h 107950"/>
              <a:gd name="connsiteX1" fmla="*/ 203852 w 196850"/>
              <a:gd name="connsiteY1" fmla="*/ 64823 h 107950"/>
              <a:gd name="connsiteX2" fmla="*/ 7726 w 196850"/>
              <a:gd name="connsiteY2" fmla="*/ 12270 h 107950"/>
              <a:gd name="connsiteX3" fmla="*/ 7726 w 196850"/>
              <a:gd name="connsiteY3" fmla="*/ 117363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107950">
                <a:moveTo>
                  <a:pt x="7726" y="117363"/>
                </a:moveTo>
                <a:lnTo>
                  <a:pt x="203852" y="64823"/>
                </a:lnTo>
                <a:lnTo>
                  <a:pt x="7726" y="12270"/>
                </a:lnTo>
                <a:lnTo>
                  <a:pt x="7726" y="117363"/>
                </a:lnTo>
                <a:close/>
              </a:path>
            </a:pathLst>
          </a:custGeom>
          <a:solidFill>
            <a:srgbClr val="1e48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8" name="Freeform 1288"> 
				</p:cNvPr>
          <p:cNvSpPr/>
          <p:nvPr/>
        </p:nvSpPr>
        <p:spPr>
          <a:xfrm>
            <a:off x="4578350" y="2965450"/>
            <a:ext cx="908050" cy="19050"/>
          </a:xfrm>
          <a:custGeom>
            <a:avLst/>
            <a:gdLst>
              <a:gd name="connsiteX0" fmla="*/ 8534 w 908050"/>
              <a:gd name="connsiteY0" fmla="*/ 13385 h 19050"/>
              <a:gd name="connsiteX1" fmla="*/ 908050 w 908050"/>
              <a:gd name="connsiteY1" fmla="*/ 1338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8050" h="19050">
                <a:moveTo>
                  <a:pt x="8534" y="13385"/>
                </a:moveTo>
                <a:lnTo>
                  <a:pt x="908050" y="13385"/>
                </a:lnTo>
              </a:path>
            </a:pathLst>
          </a:custGeom>
          <a:ln w="10744">
            <a:solidFill>
              <a:srgbClr val="1e48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9" name="Freeform 1289"> 
				</p:cNvPr>
          <p:cNvSpPr/>
          <p:nvPr/>
        </p:nvSpPr>
        <p:spPr>
          <a:xfrm>
            <a:off x="4413250" y="2914650"/>
            <a:ext cx="196850" cy="107950"/>
          </a:xfrm>
          <a:custGeom>
            <a:avLst/>
            <a:gdLst>
              <a:gd name="connsiteX0" fmla="*/ 209500 w 196850"/>
              <a:gd name="connsiteY0" fmla="*/ 12278 h 107950"/>
              <a:gd name="connsiteX1" fmla="*/ 13361 w 196850"/>
              <a:gd name="connsiteY1" fmla="*/ 64831 h 107950"/>
              <a:gd name="connsiteX2" fmla="*/ 209500 w 196850"/>
              <a:gd name="connsiteY2" fmla="*/ 117383 h 107950"/>
              <a:gd name="connsiteX3" fmla="*/ 209500 w 196850"/>
              <a:gd name="connsiteY3" fmla="*/ 12278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107950">
                <a:moveTo>
                  <a:pt x="209500" y="12278"/>
                </a:moveTo>
                <a:lnTo>
                  <a:pt x="13361" y="64831"/>
                </a:lnTo>
                <a:lnTo>
                  <a:pt x="209500" y="117383"/>
                </a:lnTo>
                <a:lnTo>
                  <a:pt x="209500" y="12278"/>
                </a:lnTo>
                <a:close/>
              </a:path>
            </a:pathLst>
          </a:custGeom>
          <a:solidFill>
            <a:srgbClr val="1e48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0" name="Freeform 1290"> 
				</p:cNvPr>
          <p:cNvSpPr/>
          <p:nvPr/>
        </p:nvSpPr>
        <p:spPr>
          <a:xfrm>
            <a:off x="4578350" y="3067050"/>
            <a:ext cx="908050" cy="19050"/>
          </a:xfrm>
          <a:custGeom>
            <a:avLst/>
            <a:gdLst>
              <a:gd name="connsiteX0" fmla="*/ 8534 w 908050"/>
              <a:gd name="connsiteY0" fmla="*/ 17938 h 19050"/>
              <a:gd name="connsiteX1" fmla="*/ 908050 w 908050"/>
              <a:gd name="connsiteY1" fmla="*/ 1793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8050" h="19050">
                <a:moveTo>
                  <a:pt x="8534" y="17938"/>
                </a:moveTo>
                <a:lnTo>
                  <a:pt x="908050" y="17938"/>
                </a:lnTo>
              </a:path>
            </a:pathLst>
          </a:custGeom>
          <a:ln w="10731">
            <a:solidFill>
              <a:srgbClr val="f8a7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1" name="Freeform 1291"> 
				</p:cNvPr>
          <p:cNvSpPr/>
          <p:nvPr/>
        </p:nvSpPr>
        <p:spPr>
          <a:xfrm>
            <a:off x="4413250" y="3016250"/>
            <a:ext cx="196850" cy="120650"/>
          </a:xfrm>
          <a:custGeom>
            <a:avLst/>
            <a:gdLst>
              <a:gd name="connsiteX0" fmla="*/ 209500 w 196850"/>
              <a:gd name="connsiteY0" fmla="*/ 16817 h 120650"/>
              <a:gd name="connsiteX1" fmla="*/ 13361 w 196850"/>
              <a:gd name="connsiteY1" fmla="*/ 69382 h 120650"/>
              <a:gd name="connsiteX2" fmla="*/ 209500 w 196850"/>
              <a:gd name="connsiteY2" fmla="*/ 121910 h 120650"/>
              <a:gd name="connsiteX3" fmla="*/ 209500 w 196850"/>
              <a:gd name="connsiteY3" fmla="*/ 16817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120650">
                <a:moveTo>
                  <a:pt x="209500" y="16817"/>
                </a:moveTo>
                <a:lnTo>
                  <a:pt x="13361" y="69382"/>
                </a:lnTo>
                <a:lnTo>
                  <a:pt x="209500" y="121910"/>
                </a:lnTo>
                <a:lnTo>
                  <a:pt x="209500" y="16817"/>
                </a:lnTo>
                <a:close/>
              </a:path>
            </a:pathLst>
          </a:custGeom>
          <a:solidFill>
            <a:srgbClr val="f8a71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2" name="Freeform 1292"> 
				</p:cNvPr>
          <p:cNvSpPr/>
          <p:nvPr/>
        </p:nvSpPr>
        <p:spPr>
          <a:xfrm>
            <a:off x="4578350" y="3181350"/>
            <a:ext cx="908050" cy="19050"/>
          </a:xfrm>
          <a:custGeom>
            <a:avLst/>
            <a:gdLst>
              <a:gd name="connsiteX0" fmla="*/ 8534 w 908050"/>
              <a:gd name="connsiteY0" fmla="*/ 9468 h 19050"/>
              <a:gd name="connsiteX1" fmla="*/ 908050 w 908050"/>
              <a:gd name="connsiteY1" fmla="*/ 946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8050" h="19050">
                <a:moveTo>
                  <a:pt x="8534" y="9468"/>
                </a:moveTo>
                <a:lnTo>
                  <a:pt x="908050" y="9468"/>
                </a:lnTo>
              </a:path>
            </a:pathLst>
          </a:custGeom>
          <a:ln w="10756">
            <a:solidFill>
              <a:srgbClr val="ea1e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3" name="Freeform 1293"> 
				</p:cNvPr>
          <p:cNvSpPr/>
          <p:nvPr/>
        </p:nvSpPr>
        <p:spPr>
          <a:xfrm>
            <a:off x="4413250" y="3130550"/>
            <a:ext cx="196850" cy="107950"/>
          </a:xfrm>
          <a:custGeom>
            <a:avLst/>
            <a:gdLst>
              <a:gd name="connsiteX0" fmla="*/ 209500 w 196850"/>
              <a:gd name="connsiteY0" fmla="*/ 8371 h 107950"/>
              <a:gd name="connsiteX1" fmla="*/ 13361 w 196850"/>
              <a:gd name="connsiteY1" fmla="*/ 60924 h 107950"/>
              <a:gd name="connsiteX2" fmla="*/ 209500 w 196850"/>
              <a:gd name="connsiteY2" fmla="*/ 113464 h 107950"/>
              <a:gd name="connsiteX3" fmla="*/ 209500 w 196850"/>
              <a:gd name="connsiteY3" fmla="*/ 8371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107950">
                <a:moveTo>
                  <a:pt x="209500" y="8371"/>
                </a:moveTo>
                <a:lnTo>
                  <a:pt x="13361" y="60924"/>
                </a:lnTo>
                <a:lnTo>
                  <a:pt x="209500" y="113464"/>
                </a:lnTo>
                <a:lnTo>
                  <a:pt x="209500" y="8371"/>
                </a:lnTo>
                <a:close/>
              </a:path>
            </a:pathLst>
          </a:custGeom>
          <a:solidFill>
            <a:srgbClr val="ea1e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5" name="Picture 129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99060"/>
            <a:ext cx="2209800" cy="1440180"/>
          </a:xfrm>
          <a:prstGeom prst="rect">
            <a:avLst/>
          </a:prstGeom>
        </p:spPr>
      </p:pic>
      <p:pic>
        <p:nvPicPr>
          <p:cNvPr id="1296" name="Picture 129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62100"/>
            <a:ext cx="2209800" cy="1196340"/>
          </a:xfrm>
          <a:prstGeom prst="rect">
            <a:avLst/>
          </a:prstGeom>
        </p:spPr>
      </p:pic>
      <p:sp>
        <p:nvSpPr>
          <p:cNvPr id="1296" name="TextBox 1296"/>
          <p:cNvSpPr txBox="1"/>
          <p:nvPr/>
        </p:nvSpPr>
        <p:spPr>
          <a:xfrm>
            <a:off x="209196" y="603608"/>
            <a:ext cx="2831000" cy="21384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spc="30" dirty="0">
                <a:solidFill>
                  <a:srgbClr val="000000"/>
                </a:solidFill>
                <a:latin typeface="Times New Roman"/>
                <a:ea typeface="Times New Roman"/>
              </a:rPr>
              <a:t>Workshops,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ea typeface="Times New Roman"/>
              </a:rPr>
              <a:t>consultancy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4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</a:p>
          <a:p>
            <a:pPr hangingPunct="0" marL="0">
              <a:lnSpc>
                <a:spcPct val="99583"/>
              </a:lnSpc>
              <a:spcBef>
                <a:spcPts val="360"/>
              </a:spcBef>
            </a:pPr>
            <a:r>
              <a:rPr lang="en-US" altLang="zh-CN" sz="800" spc="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find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useful,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organisation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benefit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detailed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treatment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4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change,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consider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hiring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Requisite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Variety.</a:t>
            </a:r>
          </a:p>
          <a:p>
            <a:pPr>
              <a:lnSpc>
                <a:spcPts val="510"/>
              </a:lnSpc>
            </a:pPr>
            <a:endParaRPr lang="en-US" dirty="0" smtClean="0"/>
          </a:p>
          <a:p>
            <a:pPr hangingPunct="0" marL="0">
              <a:lnSpc>
                <a:spcPct val="99583"/>
              </a:lnSpc>
            </a:pPr>
            <a:r>
              <a:rPr lang="en-US" altLang="zh-CN" sz="800" spc="4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provide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consultancy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5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interface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designed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systems,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5" dirty="0">
                <a:solidFill>
                  <a:srgbClr val="000000"/>
                </a:solidFill>
                <a:latin typeface="Times New Roman"/>
                <a:ea typeface="Times New Roman"/>
              </a:rPr>
              <a:t>across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products,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services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4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environments.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We’ve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recently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run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workshops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Philips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Jaguar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Land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Rover,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dConstruct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2011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12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conferences,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given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internal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talks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Ubisoft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Dyson.</a:t>
            </a:r>
          </a:p>
          <a:p>
            <a:pPr>
              <a:lnSpc>
                <a:spcPts val="515"/>
              </a:lnSpc>
            </a:pPr>
            <a:endParaRPr lang="en-US" dirty="0" smtClean="0"/>
          </a:p>
          <a:p>
            <a:pPr hangingPunct="0" marL="0">
              <a:lnSpc>
                <a:spcPct val="99583"/>
              </a:lnSpc>
            </a:pP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Lockton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creator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toolkit,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Requisite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Variety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applying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insights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expertise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developed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Dan’s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ongoing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academic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research,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together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explicit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‘systems’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viewpoint,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practical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contexts.</a:t>
            </a:r>
          </a:p>
          <a:p>
            <a:pPr>
              <a:lnSpc>
                <a:spcPts val="4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touch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information,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discuss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together: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800" spc="40" dirty="0">
                <a:solidFill>
                  <a:srgbClr val="000000"/>
                </a:solidFill>
                <a:latin typeface="Times New Roman"/>
                <a:ea typeface="Times New Roman"/>
              </a:rPr>
              <a:t>@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requisitevariety.co.uk</a:t>
            </a:r>
          </a:p>
        </p:txBody>
      </p:sp>
      <p:sp>
        <p:nvSpPr>
          <p:cNvPr id="1297" name="TextBox 1297"/>
          <p:cNvSpPr txBox="1"/>
          <p:nvPr/>
        </p:nvSpPr>
        <p:spPr>
          <a:xfrm>
            <a:off x="3882827" y="3261877"/>
            <a:ext cx="1220798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10" dirty="0">
                <a:solidFill>
                  <a:srgbClr val="000000"/>
                </a:solidFill>
                <a:latin typeface="Times New Roman"/>
                <a:ea typeface="Times New Roman"/>
              </a:rPr>
              <a:t>Requisite</a:t>
            </a:r>
            <a:r>
              <a:rPr lang="en-US" altLang="zh-CN" sz="12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200" spc="15" dirty="0">
                <a:solidFill>
                  <a:srgbClr val="000000"/>
                </a:solidFill>
                <a:latin typeface="Times New Roman"/>
                <a:ea typeface="Times New Roman"/>
              </a:rPr>
              <a:t>Variety</a:t>
            </a:r>
          </a:p>
        </p:txBody>
      </p:sp>
      <p:sp>
        <p:nvSpPr>
          <p:cNvPr id="1298" name="TextBox 1298"/>
          <p:cNvSpPr txBox="1"/>
          <p:nvPr/>
        </p:nvSpPr>
        <p:spPr>
          <a:xfrm>
            <a:off x="680305" y="2295975"/>
            <a:ext cx="576492" cy="423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3017"/>
              </a:lnSpc>
            </a:pPr>
            <a:r>
              <a:rPr lang="en-US" altLang="zh-CN" sz="2700" spc="125" b="1" dirty="0">
                <a:solidFill>
                  <a:srgbClr val="fefefe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7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700" spc="125" b="1" dirty="0">
                <a:solidFill>
                  <a:srgbClr val="fefefe"/>
                </a:solidFill>
                <a:latin typeface="Times New Roman"/>
                <a:ea typeface="Times New Roman"/>
              </a:rPr>
              <a:t>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9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295" name="Freeform 295"> 
				</p:cNvPr>
          <p:cNvSpPr/>
          <p:nvPr/>
        </p:nvSpPr>
        <p:spPr>
          <a:xfrm>
            <a:off x="0" y="0"/>
            <a:ext cx="2735427" cy="664629"/>
          </a:xfrm>
          <a:custGeom>
            <a:avLst/>
            <a:gdLst>
              <a:gd name="connsiteX0" fmla="*/ 0 w 2735427"/>
              <a:gd name="connsiteY0" fmla="*/ 664629 h 664629"/>
              <a:gd name="connsiteX1" fmla="*/ 2735427 w 2735427"/>
              <a:gd name="connsiteY1" fmla="*/ 664629 h 664629"/>
              <a:gd name="connsiteX2" fmla="*/ 2735427 w 2735427"/>
              <a:gd name="connsiteY2" fmla="*/ 0 h 664629"/>
              <a:gd name="connsiteX3" fmla="*/ 0 w 2735427"/>
              <a:gd name="connsiteY3" fmla="*/ 0 h 664629"/>
              <a:gd name="connsiteX4" fmla="*/ 0 w 2735427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29">
                <a:moveTo>
                  <a:pt x="0" y="664629"/>
                </a:moveTo>
                <a:lnTo>
                  <a:pt x="2735427" y="664629"/>
                </a:lnTo>
                <a:lnTo>
                  <a:pt x="2735427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extBox 298"/>
          <p:cNvSpPr txBox="1"/>
          <p:nvPr/>
        </p:nvSpPr>
        <p:spPr>
          <a:xfrm>
            <a:off x="109229" y="134472"/>
            <a:ext cx="263920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Feature</a:t>
            </a:r>
            <a:r>
              <a:rPr lang="en-US" altLang="zh-CN" sz="2800" spc="-1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deletion</a:t>
            </a:r>
          </a:p>
        </p:txBody>
      </p:sp>
      <p:sp>
        <p:nvSpPr>
          <p:cNvPr id="299" name="TextBox 299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00" name="TextBox 300"/>
          <p:cNvSpPr txBox="1"/>
          <p:nvPr/>
        </p:nvSpPr>
        <p:spPr>
          <a:xfrm>
            <a:off x="120178" y="889803"/>
            <a:ext cx="2000415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happen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simply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took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away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features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9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9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use?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Various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politicians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proposed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simply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removing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standby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buttons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consumer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electronic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products,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reduce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energy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</a:p>
        </p:txBody>
      </p:sp>
      <p:sp>
        <p:nvSpPr>
          <p:cNvPr id="301" name="TextBox 301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303" name="Freeform 303"> 
				</p:cNvPr>
          <p:cNvSpPr/>
          <p:nvPr/>
        </p:nvSpPr>
        <p:spPr>
          <a:xfrm>
            <a:off x="0" y="0"/>
            <a:ext cx="2735427" cy="664629"/>
          </a:xfrm>
          <a:custGeom>
            <a:avLst/>
            <a:gdLst>
              <a:gd name="connsiteX0" fmla="*/ 0 w 2735427"/>
              <a:gd name="connsiteY0" fmla="*/ 664629 h 664629"/>
              <a:gd name="connsiteX1" fmla="*/ 2735427 w 2735427"/>
              <a:gd name="connsiteY1" fmla="*/ 664629 h 664629"/>
              <a:gd name="connsiteX2" fmla="*/ 2735427 w 2735427"/>
              <a:gd name="connsiteY2" fmla="*/ 0 h 664629"/>
              <a:gd name="connsiteX3" fmla="*/ 0 w 2735427"/>
              <a:gd name="connsiteY3" fmla="*/ 0 h 664629"/>
              <a:gd name="connsiteX4" fmla="*/ 0 w 2735427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29">
                <a:moveTo>
                  <a:pt x="0" y="664629"/>
                </a:moveTo>
                <a:lnTo>
                  <a:pt x="2735427" y="664629"/>
                </a:lnTo>
                <a:lnTo>
                  <a:pt x="2735427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 30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Freeform 30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TextBox 306"/>
          <p:cNvSpPr txBox="1"/>
          <p:nvPr/>
        </p:nvSpPr>
        <p:spPr>
          <a:xfrm>
            <a:off x="109229" y="123348"/>
            <a:ext cx="2342337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Hiding</a:t>
            </a:r>
            <a:r>
              <a:rPr lang="en-US" altLang="zh-CN" sz="2900" spc="-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</a:p>
        </p:txBody>
      </p:sp>
      <p:sp>
        <p:nvSpPr>
          <p:cNvPr id="307" name="TextBox 307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08" name="TextBox 308"/>
          <p:cNvSpPr txBox="1"/>
          <p:nvPr/>
        </p:nvSpPr>
        <p:spPr>
          <a:xfrm>
            <a:off x="120178" y="889803"/>
            <a:ext cx="2105781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900" spc="3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ea typeface="Times New Roman"/>
              </a:rPr>
              <a:t>hide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en-US" altLang="zh-CN" sz="1900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1900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you’d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prefer</a:t>
            </a:r>
            <a:r>
              <a:rPr lang="en-US" altLang="zh-CN" sz="1900" spc="-2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didn’t</a:t>
            </a:r>
            <a:r>
              <a:rPr lang="en-US" altLang="zh-CN" sz="19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use?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church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hall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heating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controls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hidden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(leaving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timer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accessible)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reduce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errors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unfamiliar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</a:p>
        </p:txBody>
      </p:sp>
      <p:sp>
        <p:nvSpPr>
          <p:cNvPr id="309" name="TextBox 309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3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311" name="Freeform 311"> 
				</p:cNvPr>
          <p:cNvSpPr/>
          <p:nvPr/>
        </p:nvSpPr>
        <p:spPr>
          <a:xfrm>
            <a:off x="0" y="0"/>
            <a:ext cx="3517900" cy="664629"/>
          </a:xfrm>
          <a:custGeom>
            <a:avLst/>
            <a:gdLst>
              <a:gd name="connsiteX0" fmla="*/ 0 w 3517900"/>
              <a:gd name="connsiteY0" fmla="*/ 664629 h 664629"/>
              <a:gd name="connsiteX1" fmla="*/ 3517900 w 3517900"/>
              <a:gd name="connsiteY1" fmla="*/ 664629 h 664629"/>
              <a:gd name="connsiteX2" fmla="*/ 3517900 w 3517900"/>
              <a:gd name="connsiteY2" fmla="*/ 0 h 664629"/>
              <a:gd name="connsiteX3" fmla="*/ 0 w 3517900"/>
              <a:gd name="connsiteY3" fmla="*/ 0 h 664629"/>
              <a:gd name="connsiteX4" fmla="*/ 0 w 3517900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900" h="664629">
                <a:moveTo>
                  <a:pt x="0" y="664629"/>
                </a:moveTo>
                <a:lnTo>
                  <a:pt x="3517900" y="664629"/>
                </a:lnTo>
                <a:lnTo>
                  <a:pt x="3517900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Freeform 31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Freeform 31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extBox 314"/>
          <p:cNvSpPr txBox="1"/>
          <p:nvPr/>
        </p:nvSpPr>
        <p:spPr>
          <a:xfrm>
            <a:off x="121929" y="123348"/>
            <a:ext cx="3422340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Material</a:t>
            </a:r>
            <a:r>
              <a:rPr lang="en-US" altLang="zh-CN" sz="2900" spc="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properties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16" name="TextBox 316"/>
          <p:cNvSpPr txBox="1"/>
          <p:nvPr/>
        </p:nvSpPr>
        <p:spPr>
          <a:xfrm>
            <a:off x="120178" y="891135"/>
            <a:ext cx="2065594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properties</a:t>
            </a:r>
            <a:r>
              <a:rPr lang="en-US" altLang="zh-CN" sz="1800" spc="-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materials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spc="-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6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comfortable</a:t>
            </a:r>
            <a:r>
              <a:rPr lang="en-US" altLang="zh-CN" sz="18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9" dirty="0">
                <a:solidFill>
                  <a:srgbClr val="000000"/>
                </a:solidFill>
                <a:latin typeface="Times New Roman"/>
                <a:ea typeface="Times New Roman"/>
              </a:rPr>
              <a:t>ot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hers?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Rough-textured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paving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act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subtle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barrier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cycle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pedestrian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tracks: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stray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line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bike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you’ll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</a:p>
        </p:txBody>
      </p:sp>
      <p:sp>
        <p:nvSpPr>
          <p:cNvPr id="317" name="TextBox 317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31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319" name="Freeform 319"> 
				</p:cNvPr>
          <p:cNvSpPr/>
          <p:nvPr/>
        </p:nvSpPr>
        <p:spPr>
          <a:xfrm>
            <a:off x="0" y="0"/>
            <a:ext cx="2735427" cy="664629"/>
          </a:xfrm>
          <a:custGeom>
            <a:avLst/>
            <a:gdLst>
              <a:gd name="connsiteX0" fmla="*/ 0 w 2735427"/>
              <a:gd name="connsiteY0" fmla="*/ 664629 h 664629"/>
              <a:gd name="connsiteX1" fmla="*/ 2735427 w 2735427"/>
              <a:gd name="connsiteY1" fmla="*/ 664629 h 664629"/>
              <a:gd name="connsiteX2" fmla="*/ 2735427 w 2735427"/>
              <a:gd name="connsiteY2" fmla="*/ 0 h 664629"/>
              <a:gd name="connsiteX3" fmla="*/ 0 w 2735427"/>
              <a:gd name="connsiteY3" fmla="*/ 0 h 664629"/>
              <a:gd name="connsiteX4" fmla="*/ 0 w 2735427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29">
                <a:moveTo>
                  <a:pt x="0" y="664629"/>
                </a:moveTo>
                <a:lnTo>
                  <a:pt x="2735427" y="664629"/>
                </a:lnTo>
                <a:lnTo>
                  <a:pt x="2735427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Freeform 32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2"/>
          <p:cNvSpPr txBox="1"/>
          <p:nvPr/>
        </p:nvSpPr>
        <p:spPr>
          <a:xfrm>
            <a:off x="109229" y="123348"/>
            <a:ext cx="1184696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29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azes</a:t>
            </a:r>
          </a:p>
        </p:txBody>
      </p:sp>
      <p:sp>
        <p:nvSpPr>
          <p:cNvPr id="323" name="TextBox 323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24" name="TextBox 324"/>
          <p:cNvSpPr txBox="1"/>
          <p:nvPr/>
        </p:nvSpPr>
        <p:spPr>
          <a:xfrm>
            <a:off x="120178" y="891135"/>
            <a:ext cx="2088232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follow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path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to,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reaching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spc="-2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wan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store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layouts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route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channel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shoppers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past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‘impulse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purchase’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items—often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snacks—on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checkouts</a:t>
            </a:r>
          </a:p>
        </p:txBody>
      </p:sp>
      <p:sp>
        <p:nvSpPr>
          <p:cNvPr id="325" name="TextBox 325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327" name="Freeform 327"> 
				</p:cNvPr>
          <p:cNvSpPr/>
          <p:nvPr/>
        </p:nvSpPr>
        <p:spPr>
          <a:xfrm>
            <a:off x="0" y="0"/>
            <a:ext cx="3517900" cy="664629"/>
          </a:xfrm>
          <a:custGeom>
            <a:avLst/>
            <a:gdLst>
              <a:gd name="connsiteX0" fmla="*/ 0 w 3517900"/>
              <a:gd name="connsiteY0" fmla="*/ 664629 h 664629"/>
              <a:gd name="connsiteX1" fmla="*/ 3517900 w 3517900"/>
              <a:gd name="connsiteY1" fmla="*/ 664629 h 664629"/>
              <a:gd name="connsiteX2" fmla="*/ 3517900 w 3517900"/>
              <a:gd name="connsiteY2" fmla="*/ 0 h 664629"/>
              <a:gd name="connsiteX3" fmla="*/ 0 w 3517900"/>
              <a:gd name="connsiteY3" fmla="*/ 0 h 664629"/>
              <a:gd name="connsiteX4" fmla="*/ 0 w 3517900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900" h="664629">
                <a:moveTo>
                  <a:pt x="0" y="664629"/>
                </a:moveTo>
                <a:lnTo>
                  <a:pt x="3517900" y="664629"/>
                </a:lnTo>
                <a:lnTo>
                  <a:pt x="3517900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Freeform 32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Freeform 32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30"/>
          <p:cNvSpPr txBox="1"/>
          <p:nvPr/>
        </p:nvSpPr>
        <p:spPr>
          <a:xfrm>
            <a:off x="121929" y="123348"/>
            <a:ext cx="3300138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135" b="1" dirty="0">
                <a:solidFill>
                  <a:srgbClr val="fefefe"/>
                </a:solidFill>
                <a:latin typeface="Times New Roman"/>
                <a:ea typeface="Times New Roman"/>
              </a:rPr>
              <a:t>Pave</a:t>
            </a:r>
            <a:r>
              <a:rPr lang="en-US" altLang="zh-CN" sz="2900" spc="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120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900" spc="8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130" b="1" dirty="0">
                <a:solidFill>
                  <a:srgbClr val="fefefe"/>
                </a:solidFill>
                <a:latin typeface="Times New Roman"/>
                <a:ea typeface="Times New Roman"/>
              </a:rPr>
              <a:t>cowpaths</a:t>
            </a:r>
          </a:p>
        </p:txBody>
      </p:sp>
      <p:sp>
        <p:nvSpPr>
          <p:cNvPr id="331" name="TextBox 331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32" name="TextBox 332"/>
          <p:cNvSpPr txBox="1"/>
          <p:nvPr/>
        </p:nvSpPr>
        <p:spPr>
          <a:xfrm>
            <a:off x="120178" y="891135"/>
            <a:ext cx="2096053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recognise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'desire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paths'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users,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codify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system,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follow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Tigard,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OR,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residents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marked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informal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‘neighbourhood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trails’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map,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city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prioritise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ones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‘formalise’</a:t>
            </a:r>
          </a:p>
        </p:txBody>
      </p:sp>
      <p:sp>
        <p:nvSpPr>
          <p:cNvPr id="333" name="TextBox 333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3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335" name="Freeform 335"> 
				</p:cNvPr>
          <p:cNvSpPr/>
          <p:nvPr/>
        </p:nvSpPr>
        <p:spPr>
          <a:xfrm>
            <a:off x="0" y="0"/>
            <a:ext cx="2727045" cy="664629"/>
          </a:xfrm>
          <a:custGeom>
            <a:avLst/>
            <a:gdLst>
              <a:gd name="connsiteX0" fmla="*/ 0 w 2727045"/>
              <a:gd name="connsiteY0" fmla="*/ 664629 h 664629"/>
              <a:gd name="connsiteX1" fmla="*/ 2727045 w 2727045"/>
              <a:gd name="connsiteY1" fmla="*/ 664629 h 664629"/>
              <a:gd name="connsiteX2" fmla="*/ 2727045 w 2727045"/>
              <a:gd name="connsiteY2" fmla="*/ 0 h 664629"/>
              <a:gd name="connsiteX3" fmla="*/ 0 w 2727045"/>
              <a:gd name="connsiteY3" fmla="*/ 0 h 664629"/>
              <a:gd name="connsiteX4" fmla="*/ 0 w 2727045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7045" h="664629">
                <a:moveTo>
                  <a:pt x="0" y="664629"/>
                </a:moveTo>
                <a:lnTo>
                  <a:pt x="2727045" y="664629"/>
                </a:lnTo>
                <a:lnTo>
                  <a:pt x="2727045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Freeform 33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Freeform 33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TextBox 338"/>
          <p:cNvSpPr txBox="1"/>
          <p:nvPr/>
        </p:nvSpPr>
        <p:spPr>
          <a:xfrm>
            <a:off x="121929" y="89977"/>
            <a:ext cx="226858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45" b="1" dirty="0">
                <a:solidFill>
                  <a:srgbClr val="fefefe"/>
                </a:solidFill>
                <a:latin typeface="Times New Roman"/>
                <a:ea typeface="Times New Roman"/>
              </a:rPr>
              <a:t>Posit</a:t>
            </a:r>
            <a:r>
              <a:rPr lang="en-US" altLang="zh-CN" sz="3200" spc="140" b="1" dirty="0">
                <a:solidFill>
                  <a:srgbClr val="fefefe"/>
                </a:solidFill>
                <a:latin typeface="Times New Roman"/>
                <a:ea typeface="Times New Roman"/>
              </a:rPr>
              <a:t>ioning</a:t>
            </a:r>
          </a:p>
        </p:txBody>
      </p:sp>
      <p:sp>
        <p:nvSpPr>
          <p:cNvPr id="339" name="TextBox 339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40" name="TextBox 340"/>
          <p:cNvSpPr txBox="1"/>
          <p:nvPr/>
        </p:nvSpPr>
        <p:spPr>
          <a:xfrm>
            <a:off x="120178" y="907901"/>
            <a:ext cx="2101192" cy="2882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rearrange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interact</a:t>
            </a:r>
            <a:r>
              <a:rPr lang="en-US" altLang="zh-CN" sz="19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</a:p>
          <a:p>
            <a:pPr hangingPunct="0" marL="0">
              <a:lnSpc>
                <a:spcPct val="95833"/>
              </a:lnSpc>
              <a:spcBef>
                <a:spcPts val="310"/>
              </a:spcBef>
            </a:pP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locations</a:t>
            </a:r>
            <a:r>
              <a:rPr lang="en-US" altLang="zh-CN" sz="1900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to?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0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Positioning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pedestrian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crossing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push-button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units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right-hand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side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(UK)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likely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turn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notice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oncoming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traffic</a:t>
            </a:r>
          </a:p>
        </p:txBody>
      </p:sp>
      <p:sp>
        <p:nvSpPr>
          <p:cNvPr id="341" name="TextBox 341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34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1943100"/>
            <a:ext cx="3390900" cy="1981200"/>
          </a:xfrm>
          <a:prstGeom prst="rect">
            <a:avLst/>
          </a:prstGeom>
        </p:spPr>
      </p:pic>
      <p:pic>
        <p:nvPicPr>
          <p:cNvPr id="344" name="Picture 34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0"/>
            <a:ext cx="3390900" cy="1935480"/>
          </a:xfrm>
          <a:prstGeom prst="rect">
            <a:avLst/>
          </a:prstGeom>
        </p:spPr>
      </p:pic>
      <p:sp>
        <p:nvSpPr>
          <p:cNvPr id="344" name="Freeform 344"> 
				</p:cNvPr>
          <p:cNvSpPr/>
          <p:nvPr/>
        </p:nvSpPr>
        <p:spPr>
          <a:xfrm>
            <a:off x="0" y="0"/>
            <a:ext cx="2727045" cy="664629"/>
          </a:xfrm>
          <a:custGeom>
            <a:avLst/>
            <a:gdLst>
              <a:gd name="connsiteX0" fmla="*/ 0 w 2727045"/>
              <a:gd name="connsiteY0" fmla="*/ 664629 h 664629"/>
              <a:gd name="connsiteX1" fmla="*/ 2727045 w 2727045"/>
              <a:gd name="connsiteY1" fmla="*/ 664629 h 664629"/>
              <a:gd name="connsiteX2" fmla="*/ 2727045 w 2727045"/>
              <a:gd name="connsiteY2" fmla="*/ 0 h 664629"/>
              <a:gd name="connsiteX3" fmla="*/ 0 w 2727045"/>
              <a:gd name="connsiteY3" fmla="*/ 0 h 664629"/>
              <a:gd name="connsiteX4" fmla="*/ 0 w 2727045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7045" h="664629">
                <a:moveTo>
                  <a:pt x="0" y="664629"/>
                </a:moveTo>
                <a:lnTo>
                  <a:pt x="2727045" y="664629"/>
                </a:lnTo>
                <a:lnTo>
                  <a:pt x="2727045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Freeform 345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Freeform 346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7"/>
          <p:cNvSpPr txBox="1"/>
          <p:nvPr/>
        </p:nvSpPr>
        <p:spPr>
          <a:xfrm>
            <a:off x="121929" y="89977"/>
            <a:ext cx="210025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2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oadblock</a:t>
            </a:r>
          </a:p>
        </p:txBody>
      </p:sp>
      <p:sp>
        <p:nvSpPr>
          <p:cNvPr id="348" name="TextBox 348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49" name="TextBox 349"/>
          <p:cNvSpPr txBox="1"/>
          <p:nvPr/>
        </p:nvSpPr>
        <p:spPr>
          <a:xfrm>
            <a:off x="120178" y="889803"/>
            <a:ext cx="2097593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put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way,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900" spc="-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alternative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route,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adjust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9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speed?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‘Chicanes’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slow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down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drivers,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pedestrians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cyclists;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crossing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chicane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prevents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running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cyclingstraight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across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road</a:t>
            </a:r>
          </a:p>
        </p:txBody>
      </p:sp>
      <p:sp>
        <p:nvSpPr>
          <p:cNvPr id="350" name="TextBox 350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352" name="Freeform 352"> 
				</p:cNvPr>
          <p:cNvSpPr/>
          <p:nvPr/>
        </p:nvSpPr>
        <p:spPr>
          <a:xfrm>
            <a:off x="0" y="0"/>
            <a:ext cx="3953929" cy="664629"/>
          </a:xfrm>
          <a:custGeom>
            <a:avLst/>
            <a:gdLst>
              <a:gd name="connsiteX0" fmla="*/ 0 w 3953929"/>
              <a:gd name="connsiteY0" fmla="*/ 664629 h 664629"/>
              <a:gd name="connsiteX1" fmla="*/ 3953929 w 3953929"/>
              <a:gd name="connsiteY1" fmla="*/ 664629 h 664629"/>
              <a:gd name="connsiteX2" fmla="*/ 3953929 w 3953929"/>
              <a:gd name="connsiteY2" fmla="*/ 0 h 664629"/>
              <a:gd name="connsiteX3" fmla="*/ 0 w 3953929"/>
              <a:gd name="connsiteY3" fmla="*/ 0 h 664629"/>
              <a:gd name="connsiteX4" fmla="*/ 0 w 3953929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929" h="664629">
                <a:moveTo>
                  <a:pt x="0" y="664629"/>
                </a:moveTo>
                <a:lnTo>
                  <a:pt x="3953929" y="664629"/>
                </a:lnTo>
                <a:lnTo>
                  <a:pt x="3953929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Freeform 35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Freeform 35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extBox 355"/>
          <p:cNvSpPr txBox="1"/>
          <p:nvPr/>
        </p:nvSpPr>
        <p:spPr>
          <a:xfrm>
            <a:off x="121929" y="156719"/>
            <a:ext cx="3868081" cy="39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110" b="1" dirty="0">
                <a:solidFill>
                  <a:srgbClr val="fefefe"/>
                </a:solidFill>
                <a:latin typeface="Times New Roman"/>
                <a:ea typeface="Times New Roman"/>
              </a:rPr>
              <a:t>Segmentation</a:t>
            </a:r>
            <a:r>
              <a:rPr lang="en-US" altLang="zh-CN" sz="2600" spc="7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240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600" spc="7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04" b="1" dirty="0">
                <a:solidFill>
                  <a:srgbClr val="fefefe"/>
                </a:solidFill>
                <a:latin typeface="Times New Roman"/>
                <a:ea typeface="Times New Roman"/>
              </a:rPr>
              <a:t>spacing</a:t>
            </a:r>
          </a:p>
        </p:txBody>
      </p:sp>
      <p:sp>
        <p:nvSpPr>
          <p:cNvPr id="356" name="TextBox 356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57" name="TextBox 357"/>
          <p:cNvSpPr txBox="1"/>
          <p:nvPr/>
        </p:nvSpPr>
        <p:spPr>
          <a:xfrm>
            <a:off x="120178" y="888471"/>
            <a:ext cx="2051764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spc="5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ea typeface="Times New Roman"/>
              </a:rPr>
              <a:t>divide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5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5" dirty="0">
                <a:solidFill>
                  <a:srgbClr val="000000"/>
                </a:solidFill>
                <a:latin typeface="Times New Roman"/>
                <a:ea typeface="Times New Roman"/>
              </a:rPr>
              <a:t>parts,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20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5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2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000000"/>
                </a:solidFill>
                <a:latin typeface="Times New Roman"/>
                <a:ea typeface="Times New Roman"/>
              </a:rPr>
              <a:t>bit</a:t>
            </a:r>
            <a:r>
              <a:rPr lang="en-US" altLang="zh-CN" sz="2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ea typeface="Times New Roman"/>
              </a:rPr>
              <a:t>time?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individual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seats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replace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bench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Paris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Métro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spaced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cannot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lie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down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occupy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</a:p>
        </p:txBody>
      </p:sp>
      <p:sp>
        <p:nvSpPr>
          <p:cNvPr id="358" name="TextBox 358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> 
				</p:cNvPr>
          <p:cNvSpPr/>
          <p:nvPr/>
        </p:nvSpPr>
        <p:spPr>
          <a:xfrm>
            <a:off x="692150" y="120650"/>
            <a:ext cx="3181350" cy="1365250"/>
          </a:xfrm>
          <a:custGeom>
            <a:avLst/>
            <a:gdLst>
              <a:gd name="connsiteX0" fmla="*/ 18872 w 3181350"/>
              <a:gd name="connsiteY0" fmla="*/ 1371600 h 1365250"/>
              <a:gd name="connsiteX1" fmla="*/ 3189820 w 3181350"/>
              <a:gd name="connsiteY1" fmla="*/ 1371600 h 1365250"/>
              <a:gd name="connsiteX2" fmla="*/ 3189820 w 3181350"/>
              <a:gd name="connsiteY2" fmla="*/ 16370 h 1365250"/>
              <a:gd name="connsiteX3" fmla="*/ 18872 w 3181350"/>
              <a:gd name="connsiteY3" fmla="*/ 16370 h 1365250"/>
              <a:gd name="connsiteX4" fmla="*/ 18872 w 3181350"/>
              <a:gd name="connsiteY4" fmla="*/ 137160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1365250">
                <a:moveTo>
                  <a:pt x="18872" y="1371600"/>
                </a:moveTo>
                <a:lnTo>
                  <a:pt x="3189820" y="1371600"/>
                </a:lnTo>
                <a:lnTo>
                  <a:pt x="3189820" y="16370"/>
                </a:lnTo>
                <a:lnTo>
                  <a:pt x="18872" y="16370"/>
                </a:lnTo>
                <a:lnTo>
                  <a:pt x="18872" y="1371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6"> 
				</p:cNvPr>
          <p:cNvSpPr/>
          <p:nvPr/>
        </p:nvSpPr>
        <p:spPr>
          <a:xfrm>
            <a:off x="692150" y="120650"/>
            <a:ext cx="3181350" cy="1758950"/>
          </a:xfrm>
          <a:custGeom>
            <a:avLst/>
            <a:gdLst>
              <a:gd name="connsiteX0" fmla="*/ 3189820 w 3181350"/>
              <a:gd name="connsiteY0" fmla="*/ 1765160 h 1758950"/>
              <a:gd name="connsiteX1" fmla="*/ 18872 w 3181350"/>
              <a:gd name="connsiteY1" fmla="*/ 1765160 h 1758950"/>
              <a:gd name="connsiteX2" fmla="*/ 18872 w 3181350"/>
              <a:gd name="connsiteY2" fmla="*/ 16357 h 1758950"/>
              <a:gd name="connsiteX3" fmla="*/ 3189820 w 3181350"/>
              <a:gd name="connsiteY3" fmla="*/ 16357 h 1758950"/>
              <a:gd name="connsiteX4" fmla="*/ 3189820 w 3181350"/>
              <a:gd name="connsiteY4" fmla="*/ 176516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1758950">
                <a:moveTo>
                  <a:pt x="3189820" y="1765160"/>
                </a:moveTo>
                <a:lnTo>
                  <a:pt x="18872" y="1765160"/>
                </a:lnTo>
                <a:lnTo>
                  <a:pt x="18872" y="16357"/>
                </a:lnTo>
                <a:lnTo>
                  <a:pt x="3189820" y="16357"/>
                </a:lnTo>
                <a:lnTo>
                  <a:pt x="3189820" y="176516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7"> 
				</p:cNvPr>
          <p:cNvSpPr/>
          <p:nvPr/>
        </p:nvSpPr>
        <p:spPr>
          <a:xfrm>
            <a:off x="205105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8"> 
				</p:cNvPr>
          <p:cNvSpPr/>
          <p:nvPr/>
        </p:nvSpPr>
        <p:spPr>
          <a:xfrm>
            <a:off x="277380" y="0"/>
            <a:ext cx="72263" cy="3657600"/>
          </a:xfrm>
          <a:custGeom>
            <a:avLst/>
            <a:gdLst>
              <a:gd name="connsiteX0" fmla="*/ 0 w 72263"/>
              <a:gd name="connsiteY0" fmla="*/ 3657600 h 3657600"/>
              <a:gd name="connsiteX1" fmla="*/ 72263 w 72263"/>
              <a:gd name="connsiteY1" fmla="*/ 3657600 h 3657600"/>
              <a:gd name="connsiteX2" fmla="*/ 72263 w 72263"/>
              <a:gd name="connsiteY2" fmla="*/ 0 h 3657600"/>
              <a:gd name="connsiteX3" fmla="*/ 0 w 72263"/>
              <a:gd name="connsiteY3" fmla="*/ 0 h 3657600"/>
              <a:gd name="connsiteX4" fmla="*/ 0 w 72263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3" h="3657600">
                <a:moveTo>
                  <a:pt x="0" y="3657600"/>
                </a:moveTo>
                <a:lnTo>
                  <a:pt x="72263" y="3657600"/>
                </a:lnTo>
                <a:lnTo>
                  <a:pt x="72263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9"> 
				</p:cNvPr>
          <p:cNvSpPr/>
          <p:nvPr/>
        </p:nvSpPr>
        <p:spPr>
          <a:xfrm>
            <a:off x="349643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30"> 
				</p:cNvPr>
          <p:cNvSpPr/>
          <p:nvPr/>
        </p:nvSpPr>
        <p:spPr>
          <a:xfrm>
            <a:off x="421932" y="0"/>
            <a:ext cx="72275" cy="3657600"/>
          </a:xfrm>
          <a:custGeom>
            <a:avLst/>
            <a:gdLst>
              <a:gd name="connsiteX0" fmla="*/ 0 w 72275"/>
              <a:gd name="connsiteY0" fmla="*/ 3657600 h 3657600"/>
              <a:gd name="connsiteX1" fmla="*/ 72275 w 72275"/>
              <a:gd name="connsiteY1" fmla="*/ 3657600 h 3657600"/>
              <a:gd name="connsiteX2" fmla="*/ 72275 w 72275"/>
              <a:gd name="connsiteY2" fmla="*/ 0 h 3657600"/>
              <a:gd name="connsiteX3" fmla="*/ 0 w 72275"/>
              <a:gd name="connsiteY3" fmla="*/ 0 h 3657600"/>
              <a:gd name="connsiteX4" fmla="*/ 0 w 7227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75" h="3657600">
                <a:moveTo>
                  <a:pt x="0" y="3657600"/>
                </a:moveTo>
                <a:lnTo>
                  <a:pt x="72275" y="3657600"/>
                </a:lnTo>
                <a:lnTo>
                  <a:pt x="7227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1"> 
				</p:cNvPr>
          <p:cNvSpPr/>
          <p:nvPr/>
        </p:nvSpPr>
        <p:spPr>
          <a:xfrm>
            <a:off x="494195" y="0"/>
            <a:ext cx="72301" cy="3657600"/>
          </a:xfrm>
          <a:custGeom>
            <a:avLst/>
            <a:gdLst>
              <a:gd name="connsiteX0" fmla="*/ 0 w 72301"/>
              <a:gd name="connsiteY0" fmla="*/ 3657600 h 3657600"/>
              <a:gd name="connsiteX1" fmla="*/ 72301 w 72301"/>
              <a:gd name="connsiteY1" fmla="*/ 3657600 h 3657600"/>
              <a:gd name="connsiteX2" fmla="*/ 72301 w 72301"/>
              <a:gd name="connsiteY2" fmla="*/ 0 h 3657600"/>
              <a:gd name="connsiteX3" fmla="*/ 0 w 72301"/>
              <a:gd name="connsiteY3" fmla="*/ 0 h 3657600"/>
              <a:gd name="connsiteX4" fmla="*/ 0 w 7230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1" h="3657600">
                <a:moveTo>
                  <a:pt x="0" y="3657600"/>
                </a:moveTo>
                <a:lnTo>
                  <a:pt x="72301" y="3657600"/>
                </a:lnTo>
                <a:lnTo>
                  <a:pt x="7230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> 
				</p:cNvPr>
          <p:cNvSpPr/>
          <p:nvPr/>
        </p:nvSpPr>
        <p:spPr>
          <a:xfrm>
            <a:off x="566496" y="0"/>
            <a:ext cx="72250" cy="3657600"/>
          </a:xfrm>
          <a:custGeom>
            <a:avLst/>
            <a:gdLst>
              <a:gd name="connsiteX0" fmla="*/ 0 w 72250"/>
              <a:gd name="connsiteY0" fmla="*/ 3657600 h 3657600"/>
              <a:gd name="connsiteX1" fmla="*/ 72250 w 72250"/>
              <a:gd name="connsiteY1" fmla="*/ 3657600 h 3657600"/>
              <a:gd name="connsiteX2" fmla="*/ 72250 w 72250"/>
              <a:gd name="connsiteY2" fmla="*/ 0 h 3657600"/>
              <a:gd name="connsiteX3" fmla="*/ 0 w 72250"/>
              <a:gd name="connsiteY3" fmla="*/ 0 h 3657600"/>
              <a:gd name="connsiteX4" fmla="*/ 0 w 7225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0" h="3657600">
                <a:moveTo>
                  <a:pt x="0" y="3657600"/>
                </a:moveTo>
                <a:lnTo>
                  <a:pt x="72250" y="3657600"/>
                </a:lnTo>
                <a:lnTo>
                  <a:pt x="7225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3"> 
				</p:cNvPr>
          <p:cNvSpPr/>
          <p:nvPr/>
        </p:nvSpPr>
        <p:spPr>
          <a:xfrm>
            <a:off x="638746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4"> 
				</p:cNvPr>
          <p:cNvSpPr/>
          <p:nvPr/>
        </p:nvSpPr>
        <p:spPr>
          <a:xfrm>
            <a:off x="711022" y="0"/>
            <a:ext cx="66636" cy="3657600"/>
          </a:xfrm>
          <a:custGeom>
            <a:avLst/>
            <a:gdLst>
              <a:gd name="connsiteX0" fmla="*/ 0 w 66636"/>
              <a:gd name="connsiteY0" fmla="*/ 3657600 h 3657600"/>
              <a:gd name="connsiteX1" fmla="*/ 66636 w 66636"/>
              <a:gd name="connsiteY1" fmla="*/ 3657600 h 3657600"/>
              <a:gd name="connsiteX2" fmla="*/ 66636 w 66636"/>
              <a:gd name="connsiteY2" fmla="*/ 0 h 3657600"/>
              <a:gd name="connsiteX3" fmla="*/ 0 w 66636"/>
              <a:gd name="connsiteY3" fmla="*/ 0 h 3657600"/>
              <a:gd name="connsiteX4" fmla="*/ 0 w 66636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6" h="3657600">
                <a:moveTo>
                  <a:pt x="0" y="3657600"/>
                </a:moveTo>
                <a:lnTo>
                  <a:pt x="66636" y="3657600"/>
                </a:lnTo>
                <a:lnTo>
                  <a:pt x="66636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5"> 
				</p:cNvPr>
          <p:cNvSpPr/>
          <p:nvPr/>
        </p:nvSpPr>
        <p:spPr>
          <a:xfrm>
            <a:off x="908050" y="1174750"/>
            <a:ext cx="793750" cy="273050"/>
          </a:xfrm>
          <a:custGeom>
            <a:avLst/>
            <a:gdLst>
              <a:gd name="connsiteX0" fmla="*/ 43656 w 793750"/>
              <a:gd name="connsiteY0" fmla="*/ 16544 h 273050"/>
              <a:gd name="connsiteX1" fmla="*/ 767784 w 793750"/>
              <a:gd name="connsiteY1" fmla="*/ 16544 h 273050"/>
              <a:gd name="connsiteX2" fmla="*/ 803979 w 793750"/>
              <a:gd name="connsiteY2" fmla="*/ 50428 h 273050"/>
              <a:gd name="connsiteX3" fmla="*/ 803979 w 793750"/>
              <a:gd name="connsiteY3" fmla="*/ 279129 h 273050"/>
              <a:gd name="connsiteX4" fmla="*/ 7423 w 793750"/>
              <a:gd name="connsiteY4" fmla="*/ 279142 h 273050"/>
              <a:gd name="connsiteX5" fmla="*/ 7448 w 793750"/>
              <a:gd name="connsiteY5" fmla="*/ 50428 h 273050"/>
              <a:gd name="connsiteX6" fmla="*/ 43656 w 793750"/>
              <a:gd name="connsiteY6" fmla="*/ 16544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750" h="273050">
                <a:moveTo>
                  <a:pt x="43656" y="16544"/>
                </a:moveTo>
                <a:lnTo>
                  <a:pt x="767784" y="16544"/>
                </a:lnTo>
                <a:cubicBezTo>
                  <a:pt x="787774" y="16544"/>
                  <a:pt x="803979" y="31708"/>
                  <a:pt x="803979" y="50428"/>
                </a:cubicBezTo>
                <a:lnTo>
                  <a:pt x="803979" y="279129"/>
                </a:lnTo>
                <a:lnTo>
                  <a:pt x="7423" y="279142"/>
                </a:lnTo>
                <a:lnTo>
                  <a:pt x="7448" y="50428"/>
                </a:lnTo>
                <a:cubicBezTo>
                  <a:pt x="7448" y="31708"/>
                  <a:pt x="23666" y="16544"/>
                  <a:pt x="43656" y="16544"/>
                </a:cubicBez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6"> 
				</p:cNvPr>
          <p:cNvSpPr/>
          <p:nvPr/>
        </p:nvSpPr>
        <p:spPr>
          <a:xfrm>
            <a:off x="908050" y="1174750"/>
            <a:ext cx="793750" cy="273050"/>
          </a:xfrm>
          <a:custGeom>
            <a:avLst/>
            <a:gdLst>
              <a:gd name="connsiteX0" fmla="*/ 43656 w 793750"/>
              <a:gd name="connsiteY0" fmla="*/ 16544 h 273050"/>
              <a:gd name="connsiteX1" fmla="*/ 767784 w 793750"/>
              <a:gd name="connsiteY1" fmla="*/ 16544 h 273050"/>
              <a:gd name="connsiteX2" fmla="*/ 803979 w 793750"/>
              <a:gd name="connsiteY2" fmla="*/ 50427 h 273050"/>
              <a:gd name="connsiteX3" fmla="*/ 803979 w 793750"/>
              <a:gd name="connsiteY3" fmla="*/ 279129 h 273050"/>
              <a:gd name="connsiteX4" fmla="*/ 7423 w 793750"/>
              <a:gd name="connsiteY4" fmla="*/ 279142 h 273050"/>
              <a:gd name="connsiteX5" fmla="*/ 7448 w 793750"/>
              <a:gd name="connsiteY5" fmla="*/ 50427 h 273050"/>
              <a:gd name="connsiteX6" fmla="*/ 43656 w 793750"/>
              <a:gd name="connsiteY6" fmla="*/ 16544 h 273050"/>
              <a:gd name="connsiteX7" fmla="*/ 43656 w 793750"/>
              <a:gd name="connsiteY7" fmla="*/ 16544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750" h="273050">
                <a:moveTo>
                  <a:pt x="43656" y="16544"/>
                </a:moveTo>
                <a:lnTo>
                  <a:pt x="767784" y="16544"/>
                </a:lnTo>
                <a:cubicBezTo>
                  <a:pt x="787774" y="16544"/>
                  <a:pt x="803979" y="31708"/>
                  <a:pt x="803979" y="50427"/>
                </a:cubicBezTo>
                <a:lnTo>
                  <a:pt x="803979" y="279129"/>
                </a:lnTo>
                <a:lnTo>
                  <a:pt x="7423" y="279142"/>
                </a:lnTo>
                <a:lnTo>
                  <a:pt x="7448" y="50427"/>
                </a:lnTo>
                <a:cubicBezTo>
                  <a:pt x="7448" y="31708"/>
                  <a:pt x="23666" y="16544"/>
                  <a:pt x="43656" y="16544"/>
                </a:cubicBezTo>
                <a:lnTo>
                  <a:pt x="43656" y="165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7"> 
				</p:cNvPr>
          <p:cNvSpPr/>
          <p:nvPr/>
        </p:nvSpPr>
        <p:spPr>
          <a:xfrm>
            <a:off x="908050" y="1352550"/>
            <a:ext cx="793750" cy="95250"/>
          </a:xfrm>
          <a:custGeom>
            <a:avLst/>
            <a:gdLst>
              <a:gd name="connsiteX0" fmla="*/ 7454 w 793750"/>
              <a:gd name="connsiteY0" fmla="*/ 13805 h 95250"/>
              <a:gd name="connsiteX1" fmla="*/ 804011 w 793750"/>
              <a:gd name="connsiteY1" fmla="*/ 13805 h 95250"/>
              <a:gd name="connsiteX2" fmla="*/ 804011 w 793750"/>
              <a:gd name="connsiteY2" fmla="*/ 101345 h 95250"/>
              <a:gd name="connsiteX3" fmla="*/ 7454 w 793750"/>
              <a:gd name="connsiteY3" fmla="*/ 101345 h 95250"/>
              <a:gd name="connsiteX4" fmla="*/ 7454 w 793750"/>
              <a:gd name="connsiteY4" fmla="*/ 1380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0" h="95250">
                <a:moveTo>
                  <a:pt x="7454" y="13805"/>
                </a:moveTo>
                <a:lnTo>
                  <a:pt x="804011" y="13805"/>
                </a:lnTo>
                <a:lnTo>
                  <a:pt x="804011" y="101345"/>
                </a:lnTo>
                <a:lnTo>
                  <a:pt x="7454" y="101345"/>
                </a:lnTo>
                <a:lnTo>
                  <a:pt x="7454" y="1380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8"> 
				</p:cNvPr>
          <p:cNvSpPr/>
          <p:nvPr/>
        </p:nvSpPr>
        <p:spPr>
          <a:xfrm>
            <a:off x="908050" y="1365250"/>
            <a:ext cx="44450" cy="69850"/>
          </a:xfrm>
          <a:custGeom>
            <a:avLst/>
            <a:gdLst>
              <a:gd name="connsiteX0" fmla="*/ 14293 w 44450"/>
              <a:gd name="connsiteY0" fmla="*/ 66700 h 69850"/>
              <a:gd name="connsiteX1" fmla="*/ 32924 w 44450"/>
              <a:gd name="connsiteY1" fmla="*/ 82004 h 69850"/>
              <a:gd name="connsiteX2" fmla="*/ 48901 w 44450"/>
              <a:gd name="connsiteY2" fmla="*/ 75361 h 69850"/>
              <a:gd name="connsiteX3" fmla="*/ 51085 w 44450"/>
              <a:gd name="connsiteY3" fmla="*/ 62141 h 69850"/>
              <a:gd name="connsiteX4" fmla="*/ 49282 w 44450"/>
              <a:gd name="connsiteY4" fmla="*/ 51600 h 69850"/>
              <a:gd name="connsiteX5" fmla="*/ 42906 w 44450"/>
              <a:gd name="connsiteY5" fmla="*/ 45034 h 69850"/>
              <a:gd name="connsiteX6" fmla="*/ 30740 w 44450"/>
              <a:gd name="connsiteY6" fmla="*/ 36766 h 69850"/>
              <a:gd name="connsiteX7" fmla="*/ 26841 w 44450"/>
              <a:gd name="connsiteY7" fmla="*/ 28118 h 69850"/>
              <a:gd name="connsiteX8" fmla="*/ 32543 w 44450"/>
              <a:gd name="connsiteY8" fmla="*/ 21450 h 69850"/>
              <a:gd name="connsiteX9" fmla="*/ 37966 w 44450"/>
              <a:gd name="connsiteY9" fmla="*/ 28308 h 69850"/>
              <a:gd name="connsiteX10" fmla="*/ 37966 w 44450"/>
              <a:gd name="connsiteY10" fmla="*/ 33134 h 69850"/>
              <a:gd name="connsiteX11" fmla="*/ 50234 w 44450"/>
              <a:gd name="connsiteY11" fmla="*/ 33134 h 69850"/>
              <a:gd name="connsiteX12" fmla="*/ 50234 w 44450"/>
              <a:gd name="connsiteY12" fmla="*/ 26492 h 69850"/>
              <a:gd name="connsiteX13" fmla="*/ 33115 w 44450"/>
              <a:gd name="connsiteY13" fmla="*/ 12052 h 69850"/>
              <a:gd name="connsiteX14" fmla="*/ 19615 w 44450"/>
              <a:gd name="connsiteY14" fmla="*/ 16040 h 69850"/>
              <a:gd name="connsiteX15" fmla="*/ 14776 w 44450"/>
              <a:gd name="connsiteY15" fmla="*/ 29921 h 69850"/>
              <a:gd name="connsiteX16" fmla="*/ 22752 w 44450"/>
              <a:gd name="connsiteY16" fmla="*/ 45694 h 69850"/>
              <a:gd name="connsiteX17" fmla="*/ 34537 w 44450"/>
              <a:gd name="connsiteY17" fmla="*/ 53594 h 69850"/>
              <a:gd name="connsiteX18" fmla="*/ 38728 w 44450"/>
              <a:gd name="connsiteY18" fmla="*/ 62522 h 69850"/>
              <a:gd name="connsiteX19" fmla="*/ 32632 w 44450"/>
              <a:gd name="connsiteY19" fmla="*/ 72504 h 69850"/>
              <a:gd name="connsiteX20" fmla="*/ 26650 w 44450"/>
              <a:gd name="connsiteY20" fmla="*/ 64719 h 69850"/>
              <a:gd name="connsiteX21" fmla="*/ 26650 w 44450"/>
              <a:gd name="connsiteY21" fmla="*/ 56908 h 69850"/>
              <a:gd name="connsiteX22" fmla="*/ 14293 w 44450"/>
              <a:gd name="connsiteY22" fmla="*/ 56908 h 69850"/>
              <a:gd name="connsiteX23" fmla="*/ 14293 w 44450"/>
              <a:gd name="connsiteY23" fmla="*/ 6670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4450" h="69850">
                <a:moveTo>
                  <a:pt x="14293" y="66700"/>
                </a:moveTo>
                <a:cubicBezTo>
                  <a:pt x="14293" y="78028"/>
                  <a:pt x="22371" y="82004"/>
                  <a:pt x="32924" y="82004"/>
                </a:cubicBezTo>
                <a:cubicBezTo>
                  <a:pt x="37496" y="82004"/>
                  <a:pt x="45192" y="81343"/>
                  <a:pt x="48901" y="75361"/>
                </a:cubicBezTo>
                <a:cubicBezTo>
                  <a:pt x="51085" y="71831"/>
                  <a:pt x="51085" y="68135"/>
                  <a:pt x="51085" y="62141"/>
                </a:cubicBezTo>
                <a:cubicBezTo>
                  <a:pt x="51085" y="56730"/>
                  <a:pt x="51085" y="54635"/>
                  <a:pt x="49282" y="51600"/>
                </a:cubicBezTo>
                <a:cubicBezTo>
                  <a:pt x="47847" y="49123"/>
                  <a:pt x="45281" y="46748"/>
                  <a:pt x="42906" y="45034"/>
                </a:cubicBezTo>
                <a:lnTo>
                  <a:pt x="30740" y="36766"/>
                </a:lnTo>
                <a:cubicBezTo>
                  <a:pt x="28073" y="34963"/>
                  <a:pt x="26841" y="33718"/>
                  <a:pt x="26841" y="28118"/>
                </a:cubicBezTo>
                <a:cubicBezTo>
                  <a:pt x="26841" y="22695"/>
                  <a:pt x="29216" y="21450"/>
                  <a:pt x="32543" y="21450"/>
                </a:cubicBezTo>
                <a:cubicBezTo>
                  <a:pt x="37966" y="21450"/>
                  <a:pt x="37966" y="25069"/>
                  <a:pt x="37966" y="28308"/>
                </a:cubicBezTo>
                <a:lnTo>
                  <a:pt x="37966" y="33134"/>
                </a:lnTo>
                <a:lnTo>
                  <a:pt x="50234" y="33134"/>
                </a:lnTo>
                <a:lnTo>
                  <a:pt x="50234" y="26492"/>
                </a:lnTo>
                <a:cubicBezTo>
                  <a:pt x="50234" y="14998"/>
                  <a:pt x="40341" y="12052"/>
                  <a:pt x="33115" y="12052"/>
                </a:cubicBezTo>
                <a:cubicBezTo>
                  <a:pt x="26650" y="12052"/>
                  <a:pt x="22091" y="13944"/>
                  <a:pt x="19615" y="16040"/>
                </a:cubicBezTo>
                <a:cubicBezTo>
                  <a:pt x="15246" y="19659"/>
                  <a:pt x="14776" y="24688"/>
                  <a:pt x="14776" y="29921"/>
                </a:cubicBezTo>
                <a:cubicBezTo>
                  <a:pt x="14776" y="36766"/>
                  <a:pt x="16478" y="41427"/>
                  <a:pt x="22752" y="45694"/>
                </a:cubicBezTo>
                <a:lnTo>
                  <a:pt x="34537" y="53594"/>
                </a:lnTo>
                <a:cubicBezTo>
                  <a:pt x="37776" y="55778"/>
                  <a:pt x="38728" y="57772"/>
                  <a:pt x="38728" y="62522"/>
                </a:cubicBezTo>
                <a:cubicBezTo>
                  <a:pt x="38728" y="68516"/>
                  <a:pt x="38728" y="72504"/>
                  <a:pt x="32632" y="72504"/>
                </a:cubicBezTo>
                <a:cubicBezTo>
                  <a:pt x="26650" y="72504"/>
                  <a:pt x="26650" y="68605"/>
                  <a:pt x="26650" y="64719"/>
                </a:cubicBezTo>
                <a:lnTo>
                  <a:pt x="26650" y="56908"/>
                </a:lnTo>
                <a:lnTo>
                  <a:pt x="14293" y="56908"/>
                </a:lnTo>
                <a:lnTo>
                  <a:pt x="14293" y="66700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53340" cy="76200"/>
          </a:xfrm>
          <a:prstGeom prst="rect">
            <a:avLst/>
          </a:prstGeom>
        </p:spPr>
      </p:pic>
      <p:sp>
        <p:nvSpPr>
          <p:cNvPr id="40" name="Freeform 40"> 
				</p:cNvPr>
          <p:cNvSpPr/>
          <p:nvPr/>
        </p:nvSpPr>
        <p:spPr>
          <a:xfrm>
            <a:off x="996950" y="1365250"/>
            <a:ext cx="57150" cy="69850"/>
          </a:xfrm>
          <a:custGeom>
            <a:avLst/>
            <a:gdLst>
              <a:gd name="connsiteX0" fmla="*/ 10033 w 57150"/>
              <a:gd name="connsiteY0" fmla="*/ 80577 h 69850"/>
              <a:gd name="connsiteX1" fmla="*/ 22199 w 57150"/>
              <a:gd name="connsiteY1" fmla="*/ 80577 h 69850"/>
              <a:gd name="connsiteX2" fmla="*/ 21259 w 57150"/>
              <a:gd name="connsiteY2" fmla="*/ 22411 h 69850"/>
              <a:gd name="connsiteX3" fmla="*/ 32270 w 57150"/>
              <a:gd name="connsiteY3" fmla="*/ 80577 h 69850"/>
              <a:gd name="connsiteX4" fmla="*/ 43878 w 57150"/>
              <a:gd name="connsiteY4" fmla="*/ 80577 h 69850"/>
              <a:gd name="connsiteX5" fmla="*/ 54724 w 57150"/>
              <a:gd name="connsiteY5" fmla="*/ 22411 h 69850"/>
              <a:gd name="connsiteX6" fmla="*/ 53568 w 57150"/>
              <a:gd name="connsiteY6" fmla="*/ 80577 h 69850"/>
              <a:gd name="connsiteX7" fmla="*/ 65836 w 57150"/>
              <a:gd name="connsiteY7" fmla="*/ 80577 h 69850"/>
              <a:gd name="connsiteX8" fmla="*/ 65836 w 57150"/>
              <a:gd name="connsiteY8" fmla="*/ 13470 h 69850"/>
              <a:gd name="connsiteX9" fmla="*/ 45974 w 57150"/>
              <a:gd name="connsiteY9" fmla="*/ 13470 h 69850"/>
              <a:gd name="connsiteX10" fmla="*/ 38074 w 57150"/>
              <a:gd name="connsiteY10" fmla="*/ 60435 h 69850"/>
              <a:gd name="connsiteX11" fmla="*/ 30086 w 57150"/>
              <a:gd name="connsiteY11" fmla="*/ 13470 h 69850"/>
              <a:gd name="connsiteX12" fmla="*/ 10033 w 57150"/>
              <a:gd name="connsiteY12" fmla="*/ 13470 h 69850"/>
              <a:gd name="connsiteX13" fmla="*/ 10033 w 57150"/>
              <a:gd name="connsiteY13" fmla="*/ 8057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0" h="69850">
                <a:moveTo>
                  <a:pt x="10033" y="80577"/>
                </a:moveTo>
                <a:lnTo>
                  <a:pt x="22199" y="80577"/>
                </a:lnTo>
                <a:lnTo>
                  <a:pt x="21259" y="22411"/>
                </a:lnTo>
                <a:lnTo>
                  <a:pt x="32270" y="80577"/>
                </a:lnTo>
                <a:lnTo>
                  <a:pt x="43878" y="80577"/>
                </a:lnTo>
                <a:lnTo>
                  <a:pt x="54724" y="22411"/>
                </a:lnTo>
                <a:lnTo>
                  <a:pt x="53568" y="80577"/>
                </a:lnTo>
                <a:lnTo>
                  <a:pt x="65836" y="80577"/>
                </a:lnTo>
                <a:lnTo>
                  <a:pt x="65836" y="13470"/>
                </a:lnTo>
                <a:lnTo>
                  <a:pt x="45974" y="13470"/>
                </a:lnTo>
                <a:lnTo>
                  <a:pt x="38074" y="60435"/>
                </a:lnTo>
                <a:lnTo>
                  <a:pt x="30086" y="13470"/>
                </a:lnTo>
                <a:lnTo>
                  <a:pt x="10033" y="13470"/>
                </a:lnTo>
                <a:lnTo>
                  <a:pt x="10033" y="8057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1"> 
				</p:cNvPr>
          <p:cNvSpPr/>
          <p:nvPr/>
        </p:nvSpPr>
        <p:spPr>
          <a:xfrm>
            <a:off x="1060450" y="1365250"/>
            <a:ext cx="31750" cy="69850"/>
          </a:xfrm>
          <a:custGeom>
            <a:avLst/>
            <a:gdLst>
              <a:gd name="connsiteX0" fmla="*/ 9295 w 31750"/>
              <a:gd name="connsiteY0" fmla="*/ 80577 h 69850"/>
              <a:gd name="connsiteX1" fmla="*/ 42658 w 31750"/>
              <a:gd name="connsiteY1" fmla="*/ 80577 h 69850"/>
              <a:gd name="connsiteX2" fmla="*/ 42658 w 31750"/>
              <a:gd name="connsiteY2" fmla="*/ 70227 h 69850"/>
              <a:gd name="connsiteX3" fmla="*/ 21652 w 31750"/>
              <a:gd name="connsiteY3" fmla="*/ 70227 h 69850"/>
              <a:gd name="connsiteX4" fmla="*/ 21652 w 31750"/>
              <a:gd name="connsiteY4" fmla="*/ 49602 h 69850"/>
              <a:gd name="connsiteX5" fmla="*/ 40575 w 31750"/>
              <a:gd name="connsiteY5" fmla="*/ 49602 h 69850"/>
              <a:gd name="connsiteX6" fmla="*/ 40575 w 31750"/>
              <a:gd name="connsiteY6" fmla="*/ 39429 h 69850"/>
              <a:gd name="connsiteX7" fmla="*/ 21652 w 31750"/>
              <a:gd name="connsiteY7" fmla="*/ 39429 h 69850"/>
              <a:gd name="connsiteX8" fmla="*/ 21652 w 31750"/>
              <a:gd name="connsiteY8" fmla="*/ 23656 h 69850"/>
              <a:gd name="connsiteX9" fmla="*/ 41819 w 31750"/>
              <a:gd name="connsiteY9" fmla="*/ 23656 h 69850"/>
              <a:gd name="connsiteX10" fmla="*/ 41819 w 31750"/>
              <a:gd name="connsiteY10" fmla="*/ 13381 h 69850"/>
              <a:gd name="connsiteX11" fmla="*/ 9295 w 31750"/>
              <a:gd name="connsiteY11" fmla="*/ 13381 h 69850"/>
              <a:gd name="connsiteX12" fmla="*/ 9295 w 31750"/>
              <a:gd name="connsiteY12" fmla="*/ 8057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50" h="69850">
                <a:moveTo>
                  <a:pt x="9295" y="80577"/>
                </a:moveTo>
                <a:lnTo>
                  <a:pt x="42658" y="80577"/>
                </a:lnTo>
                <a:lnTo>
                  <a:pt x="42658" y="70227"/>
                </a:lnTo>
                <a:lnTo>
                  <a:pt x="21652" y="70227"/>
                </a:lnTo>
                <a:lnTo>
                  <a:pt x="21652" y="49602"/>
                </a:lnTo>
                <a:lnTo>
                  <a:pt x="40575" y="49602"/>
                </a:lnTo>
                <a:lnTo>
                  <a:pt x="40575" y="39429"/>
                </a:lnTo>
                <a:lnTo>
                  <a:pt x="21652" y="39429"/>
                </a:lnTo>
                <a:lnTo>
                  <a:pt x="21652" y="23656"/>
                </a:lnTo>
                <a:lnTo>
                  <a:pt x="41819" y="23656"/>
                </a:lnTo>
                <a:lnTo>
                  <a:pt x="41819" y="13381"/>
                </a:lnTo>
                <a:lnTo>
                  <a:pt x="9295" y="13381"/>
                </a:lnTo>
                <a:lnTo>
                  <a:pt x="9295" y="8057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2"> 
				</p:cNvPr>
          <p:cNvSpPr/>
          <p:nvPr/>
        </p:nvSpPr>
        <p:spPr>
          <a:xfrm>
            <a:off x="1162050" y="1377950"/>
            <a:ext cx="19050" cy="69850"/>
          </a:xfrm>
          <a:custGeom>
            <a:avLst/>
            <a:gdLst>
              <a:gd name="connsiteX0" fmla="*/ 17621 w 19050"/>
              <a:gd name="connsiteY0" fmla="*/ 774 h 69850"/>
              <a:gd name="connsiteX1" fmla="*/ 17621 w 19050"/>
              <a:gd name="connsiteY1" fmla="*/ 67881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69850">
                <a:moveTo>
                  <a:pt x="17621" y="774"/>
                </a:moveTo>
                <a:lnTo>
                  <a:pt x="17621" y="67881"/>
                </a:lnTo>
              </a:path>
            </a:pathLst>
          </a:custGeom>
          <a:ln w="12255">
            <a:solidFill>
              <a:srgbClr val="211e1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3"> 
				</p:cNvPr>
          <p:cNvSpPr/>
          <p:nvPr/>
        </p:nvSpPr>
        <p:spPr>
          <a:xfrm>
            <a:off x="1174750" y="1365250"/>
            <a:ext cx="44450" cy="69850"/>
          </a:xfrm>
          <a:custGeom>
            <a:avLst/>
            <a:gdLst>
              <a:gd name="connsiteX0" fmla="*/ 53701 w 44450"/>
              <a:gd name="connsiteY0" fmla="*/ 35148 h 69850"/>
              <a:gd name="connsiteX1" fmla="*/ 53701 w 44450"/>
              <a:gd name="connsiteY1" fmla="*/ 25356 h 69850"/>
              <a:gd name="connsiteX2" fmla="*/ 48672 w 44450"/>
              <a:gd name="connsiteY2" fmla="*/ 15095 h 69850"/>
              <a:gd name="connsiteX3" fmla="*/ 35833 w 44450"/>
              <a:gd name="connsiteY3" fmla="*/ 12059 h 69850"/>
              <a:gd name="connsiteX4" fmla="*/ 16719 w 44450"/>
              <a:gd name="connsiteY4" fmla="*/ 30106 h 69850"/>
              <a:gd name="connsiteX5" fmla="*/ 16719 w 44450"/>
              <a:gd name="connsiteY5" fmla="*/ 68320 h 69850"/>
              <a:gd name="connsiteX6" fmla="*/ 31261 w 44450"/>
              <a:gd name="connsiteY6" fmla="*/ 81998 h 69850"/>
              <a:gd name="connsiteX7" fmla="*/ 43148 w 44450"/>
              <a:gd name="connsiteY7" fmla="*/ 76601 h 69850"/>
              <a:gd name="connsiteX8" fmla="*/ 43148 w 44450"/>
              <a:gd name="connsiteY8" fmla="*/ 80576 h 69850"/>
              <a:gd name="connsiteX9" fmla="*/ 53701 w 44450"/>
              <a:gd name="connsiteY9" fmla="*/ 80576 h 69850"/>
              <a:gd name="connsiteX10" fmla="*/ 53701 w 44450"/>
              <a:gd name="connsiteY10" fmla="*/ 44178 h 69850"/>
              <a:gd name="connsiteX11" fmla="*/ 33648 w 44450"/>
              <a:gd name="connsiteY11" fmla="*/ 44178 h 69850"/>
              <a:gd name="connsiteX12" fmla="*/ 33648 w 44450"/>
              <a:gd name="connsiteY12" fmla="*/ 54249 h 69850"/>
              <a:gd name="connsiteX13" fmla="*/ 41332 w 44450"/>
              <a:gd name="connsiteY13" fmla="*/ 54249 h 69850"/>
              <a:gd name="connsiteX14" fmla="*/ 41332 w 44450"/>
              <a:gd name="connsiteY14" fmla="*/ 64714 h 69850"/>
              <a:gd name="connsiteX15" fmla="*/ 35160 w 44450"/>
              <a:gd name="connsiteY15" fmla="*/ 72499 h 69850"/>
              <a:gd name="connsiteX16" fmla="*/ 29267 w 44450"/>
              <a:gd name="connsiteY16" fmla="*/ 65755 h 69850"/>
              <a:gd name="connsiteX17" fmla="*/ 29267 w 44450"/>
              <a:gd name="connsiteY17" fmla="*/ 30398 h 69850"/>
              <a:gd name="connsiteX18" fmla="*/ 35540 w 44450"/>
              <a:gd name="connsiteY18" fmla="*/ 21737 h 69850"/>
              <a:gd name="connsiteX19" fmla="*/ 41332 w 44450"/>
              <a:gd name="connsiteY19" fmla="*/ 28773 h 69850"/>
              <a:gd name="connsiteX20" fmla="*/ 41332 w 44450"/>
              <a:gd name="connsiteY20" fmla="*/ 35148 h 69850"/>
              <a:gd name="connsiteX21" fmla="*/ 53701 w 44450"/>
              <a:gd name="connsiteY21" fmla="*/ 35148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450" h="69850">
                <a:moveTo>
                  <a:pt x="53701" y="35148"/>
                </a:moveTo>
                <a:lnTo>
                  <a:pt x="53701" y="25356"/>
                </a:lnTo>
                <a:cubicBezTo>
                  <a:pt x="53701" y="21165"/>
                  <a:pt x="52470" y="17559"/>
                  <a:pt x="48672" y="15095"/>
                </a:cubicBezTo>
                <a:cubicBezTo>
                  <a:pt x="44672" y="12517"/>
                  <a:pt x="38881" y="12059"/>
                  <a:pt x="35833" y="12059"/>
                </a:cubicBezTo>
                <a:cubicBezTo>
                  <a:pt x="17291" y="12059"/>
                  <a:pt x="16719" y="23350"/>
                  <a:pt x="16719" y="30106"/>
                </a:cubicBezTo>
                <a:lnTo>
                  <a:pt x="16719" y="68320"/>
                </a:lnTo>
                <a:cubicBezTo>
                  <a:pt x="16719" y="79433"/>
                  <a:pt x="25279" y="81998"/>
                  <a:pt x="31261" y="81998"/>
                </a:cubicBezTo>
                <a:cubicBezTo>
                  <a:pt x="38398" y="81998"/>
                  <a:pt x="41332" y="78582"/>
                  <a:pt x="43148" y="76601"/>
                </a:cubicBezTo>
                <a:lnTo>
                  <a:pt x="43148" y="80576"/>
                </a:lnTo>
                <a:lnTo>
                  <a:pt x="53701" y="80576"/>
                </a:lnTo>
                <a:lnTo>
                  <a:pt x="53701" y="44178"/>
                </a:lnTo>
                <a:lnTo>
                  <a:pt x="33648" y="44178"/>
                </a:lnTo>
                <a:lnTo>
                  <a:pt x="33648" y="54249"/>
                </a:lnTo>
                <a:lnTo>
                  <a:pt x="41332" y="54249"/>
                </a:lnTo>
                <a:lnTo>
                  <a:pt x="41332" y="64714"/>
                </a:lnTo>
                <a:cubicBezTo>
                  <a:pt x="41332" y="67940"/>
                  <a:pt x="41332" y="72499"/>
                  <a:pt x="35160" y="72499"/>
                </a:cubicBezTo>
                <a:cubicBezTo>
                  <a:pt x="30791" y="72499"/>
                  <a:pt x="29267" y="70226"/>
                  <a:pt x="29267" y="65755"/>
                </a:cubicBezTo>
                <a:lnTo>
                  <a:pt x="29267" y="30398"/>
                </a:lnTo>
                <a:cubicBezTo>
                  <a:pt x="29267" y="26792"/>
                  <a:pt x="29267" y="21737"/>
                  <a:pt x="35540" y="21737"/>
                </a:cubicBezTo>
                <a:cubicBezTo>
                  <a:pt x="41332" y="21737"/>
                  <a:pt x="41332" y="25445"/>
                  <a:pt x="41332" y="28773"/>
                </a:cubicBezTo>
                <a:lnTo>
                  <a:pt x="41332" y="35148"/>
                </a:lnTo>
                <a:lnTo>
                  <a:pt x="53701" y="35148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> 
				</p:cNvPr>
          <p:cNvSpPr/>
          <p:nvPr/>
        </p:nvSpPr>
        <p:spPr>
          <a:xfrm>
            <a:off x="1225550" y="1365250"/>
            <a:ext cx="44450" cy="69850"/>
          </a:xfrm>
          <a:custGeom>
            <a:avLst/>
            <a:gdLst>
              <a:gd name="connsiteX0" fmla="*/ 10293 w 44450"/>
              <a:gd name="connsiteY0" fmla="*/ 80577 h 69850"/>
              <a:gd name="connsiteX1" fmla="*/ 22650 w 44450"/>
              <a:gd name="connsiteY1" fmla="*/ 80577 h 69850"/>
              <a:gd name="connsiteX2" fmla="*/ 22650 w 44450"/>
              <a:gd name="connsiteY2" fmla="*/ 49882 h 69850"/>
              <a:gd name="connsiteX3" fmla="*/ 33966 w 44450"/>
              <a:gd name="connsiteY3" fmla="*/ 49882 h 69850"/>
              <a:gd name="connsiteX4" fmla="*/ 33966 w 44450"/>
              <a:gd name="connsiteY4" fmla="*/ 80577 h 69850"/>
              <a:gd name="connsiteX5" fmla="*/ 46310 w 44450"/>
              <a:gd name="connsiteY5" fmla="*/ 80577 h 69850"/>
              <a:gd name="connsiteX6" fmla="*/ 46310 w 44450"/>
              <a:gd name="connsiteY6" fmla="*/ 13470 h 69850"/>
              <a:gd name="connsiteX7" fmla="*/ 33966 w 44450"/>
              <a:gd name="connsiteY7" fmla="*/ 13470 h 69850"/>
              <a:gd name="connsiteX8" fmla="*/ 33966 w 44450"/>
              <a:gd name="connsiteY8" fmla="*/ 39899 h 69850"/>
              <a:gd name="connsiteX9" fmla="*/ 22650 w 44450"/>
              <a:gd name="connsiteY9" fmla="*/ 39899 h 69850"/>
              <a:gd name="connsiteX10" fmla="*/ 22650 w 44450"/>
              <a:gd name="connsiteY10" fmla="*/ 13470 h 69850"/>
              <a:gd name="connsiteX11" fmla="*/ 10293 w 44450"/>
              <a:gd name="connsiteY11" fmla="*/ 13470 h 69850"/>
              <a:gd name="connsiteX12" fmla="*/ 10293 w 44450"/>
              <a:gd name="connsiteY12" fmla="*/ 8057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450" h="69850">
                <a:moveTo>
                  <a:pt x="10293" y="80577"/>
                </a:moveTo>
                <a:lnTo>
                  <a:pt x="22650" y="80577"/>
                </a:lnTo>
                <a:lnTo>
                  <a:pt x="22650" y="49882"/>
                </a:lnTo>
                <a:lnTo>
                  <a:pt x="33966" y="49882"/>
                </a:lnTo>
                <a:lnTo>
                  <a:pt x="33966" y="80577"/>
                </a:lnTo>
                <a:lnTo>
                  <a:pt x="46310" y="80577"/>
                </a:lnTo>
                <a:lnTo>
                  <a:pt x="46310" y="13470"/>
                </a:lnTo>
                <a:lnTo>
                  <a:pt x="33966" y="13470"/>
                </a:lnTo>
                <a:lnTo>
                  <a:pt x="33966" y="39899"/>
                </a:lnTo>
                <a:lnTo>
                  <a:pt x="22650" y="39899"/>
                </a:lnTo>
                <a:lnTo>
                  <a:pt x="22650" y="13470"/>
                </a:lnTo>
                <a:lnTo>
                  <a:pt x="10293" y="13470"/>
                </a:lnTo>
                <a:lnTo>
                  <a:pt x="10293" y="8057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5"> 
				</p:cNvPr>
          <p:cNvSpPr/>
          <p:nvPr/>
        </p:nvSpPr>
        <p:spPr>
          <a:xfrm>
            <a:off x="1263650" y="1365250"/>
            <a:ext cx="44450" cy="69850"/>
          </a:xfrm>
          <a:custGeom>
            <a:avLst/>
            <a:gdLst>
              <a:gd name="connsiteX0" fmla="*/ 11243 w 44450"/>
              <a:gd name="connsiteY0" fmla="*/ 23167 h 69850"/>
              <a:gd name="connsiteX1" fmla="*/ 23600 w 44450"/>
              <a:gd name="connsiteY1" fmla="*/ 23167 h 69850"/>
              <a:gd name="connsiteX2" fmla="*/ 23600 w 44450"/>
              <a:gd name="connsiteY2" fmla="*/ 80584 h 69850"/>
              <a:gd name="connsiteX3" fmla="*/ 36046 w 44450"/>
              <a:gd name="connsiteY3" fmla="*/ 80584 h 69850"/>
              <a:gd name="connsiteX4" fmla="*/ 36046 w 44450"/>
              <a:gd name="connsiteY4" fmla="*/ 23167 h 69850"/>
              <a:gd name="connsiteX5" fmla="*/ 48403 w 44450"/>
              <a:gd name="connsiteY5" fmla="*/ 23167 h 69850"/>
              <a:gd name="connsiteX6" fmla="*/ 48403 w 44450"/>
              <a:gd name="connsiteY6" fmla="*/ 13464 h 69850"/>
              <a:gd name="connsiteX7" fmla="*/ 11243 w 44450"/>
              <a:gd name="connsiteY7" fmla="*/ 13464 h 69850"/>
              <a:gd name="connsiteX8" fmla="*/ 11243 w 44450"/>
              <a:gd name="connsiteY8" fmla="*/ 2316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50" h="69850">
                <a:moveTo>
                  <a:pt x="11243" y="23167"/>
                </a:moveTo>
                <a:lnTo>
                  <a:pt x="23600" y="23167"/>
                </a:lnTo>
                <a:lnTo>
                  <a:pt x="23600" y="80584"/>
                </a:lnTo>
                <a:lnTo>
                  <a:pt x="36046" y="80584"/>
                </a:lnTo>
                <a:lnTo>
                  <a:pt x="36046" y="23167"/>
                </a:lnTo>
                <a:lnTo>
                  <a:pt x="48403" y="23167"/>
                </a:lnTo>
                <a:lnTo>
                  <a:pt x="48403" y="13464"/>
                </a:lnTo>
                <a:lnTo>
                  <a:pt x="11243" y="13464"/>
                </a:lnTo>
                <a:lnTo>
                  <a:pt x="11243" y="2316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6"> 
				</p:cNvPr>
          <p:cNvSpPr/>
          <p:nvPr/>
        </p:nvSpPr>
        <p:spPr>
          <a:xfrm>
            <a:off x="1301750" y="1365250"/>
            <a:ext cx="44450" cy="69850"/>
          </a:xfrm>
          <a:custGeom>
            <a:avLst/>
            <a:gdLst>
              <a:gd name="connsiteX0" fmla="*/ 12291 w 44450"/>
              <a:gd name="connsiteY0" fmla="*/ 66700 h 69850"/>
              <a:gd name="connsiteX1" fmla="*/ 30921 w 44450"/>
              <a:gd name="connsiteY1" fmla="*/ 82004 h 69850"/>
              <a:gd name="connsiteX2" fmla="*/ 46898 w 44450"/>
              <a:gd name="connsiteY2" fmla="*/ 75361 h 69850"/>
              <a:gd name="connsiteX3" fmla="*/ 49082 w 44450"/>
              <a:gd name="connsiteY3" fmla="*/ 62141 h 69850"/>
              <a:gd name="connsiteX4" fmla="*/ 47279 w 44450"/>
              <a:gd name="connsiteY4" fmla="*/ 51600 h 69850"/>
              <a:gd name="connsiteX5" fmla="*/ 40904 w 44450"/>
              <a:gd name="connsiteY5" fmla="*/ 45034 h 69850"/>
              <a:gd name="connsiteX6" fmla="*/ 28737 w 44450"/>
              <a:gd name="connsiteY6" fmla="*/ 36766 h 69850"/>
              <a:gd name="connsiteX7" fmla="*/ 24838 w 44450"/>
              <a:gd name="connsiteY7" fmla="*/ 28118 h 69850"/>
              <a:gd name="connsiteX8" fmla="*/ 30540 w 44450"/>
              <a:gd name="connsiteY8" fmla="*/ 21450 h 69850"/>
              <a:gd name="connsiteX9" fmla="*/ 35963 w 44450"/>
              <a:gd name="connsiteY9" fmla="*/ 28308 h 69850"/>
              <a:gd name="connsiteX10" fmla="*/ 35963 w 44450"/>
              <a:gd name="connsiteY10" fmla="*/ 33134 h 69850"/>
              <a:gd name="connsiteX11" fmla="*/ 48219 w 44450"/>
              <a:gd name="connsiteY11" fmla="*/ 33134 h 69850"/>
              <a:gd name="connsiteX12" fmla="*/ 48219 w 44450"/>
              <a:gd name="connsiteY12" fmla="*/ 26492 h 69850"/>
              <a:gd name="connsiteX13" fmla="*/ 31112 w 44450"/>
              <a:gd name="connsiteY13" fmla="*/ 12052 h 69850"/>
              <a:gd name="connsiteX14" fmla="*/ 17612 w 44450"/>
              <a:gd name="connsiteY14" fmla="*/ 16040 h 69850"/>
              <a:gd name="connsiteX15" fmla="*/ 12760 w 44450"/>
              <a:gd name="connsiteY15" fmla="*/ 29921 h 69850"/>
              <a:gd name="connsiteX16" fmla="*/ 20762 w 44450"/>
              <a:gd name="connsiteY16" fmla="*/ 45694 h 69850"/>
              <a:gd name="connsiteX17" fmla="*/ 32534 w 44450"/>
              <a:gd name="connsiteY17" fmla="*/ 53594 h 69850"/>
              <a:gd name="connsiteX18" fmla="*/ 36725 w 44450"/>
              <a:gd name="connsiteY18" fmla="*/ 62522 h 69850"/>
              <a:gd name="connsiteX19" fmla="*/ 30629 w 44450"/>
              <a:gd name="connsiteY19" fmla="*/ 72504 h 69850"/>
              <a:gd name="connsiteX20" fmla="*/ 24648 w 44450"/>
              <a:gd name="connsiteY20" fmla="*/ 64719 h 69850"/>
              <a:gd name="connsiteX21" fmla="*/ 24648 w 44450"/>
              <a:gd name="connsiteY21" fmla="*/ 56908 h 69850"/>
              <a:gd name="connsiteX22" fmla="*/ 12291 w 44450"/>
              <a:gd name="connsiteY22" fmla="*/ 56908 h 69850"/>
              <a:gd name="connsiteX23" fmla="*/ 12291 w 44450"/>
              <a:gd name="connsiteY23" fmla="*/ 6670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4450" h="69850">
                <a:moveTo>
                  <a:pt x="12291" y="66700"/>
                </a:moveTo>
                <a:cubicBezTo>
                  <a:pt x="12291" y="78028"/>
                  <a:pt x="20368" y="82004"/>
                  <a:pt x="30921" y="82004"/>
                </a:cubicBezTo>
                <a:cubicBezTo>
                  <a:pt x="35481" y="82004"/>
                  <a:pt x="43190" y="81343"/>
                  <a:pt x="46898" y="75361"/>
                </a:cubicBezTo>
                <a:cubicBezTo>
                  <a:pt x="49082" y="71831"/>
                  <a:pt x="49082" y="68135"/>
                  <a:pt x="49082" y="62141"/>
                </a:cubicBezTo>
                <a:cubicBezTo>
                  <a:pt x="49082" y="56730"/>
                  <a:pt x="49082" y="54635"/>
                  <a:pt x="47279" y="51600"/>
                </a:cubicBezTo>
                <a:cubicBezTo>
                  <a:pt x="45844" y="49123"/>
                  <a:pt x="43279" y="46748"/>
                  <a:pt x="40904" y="45034"/>
                </a:cubicBezTo>
                <a:lnTo>
                  <a:pt x="28737" y="36766"/>
                </a:lnTo>
                <a:cubicBezTo>
                  <a:pt x="26083" y="34963"/>
                  <a:pt x="24838" y="33718"/>
                  <a:pt x="24838" y="28118"/>
                </a:cubicBezTo>
                <a:cubicBezTo>
                  <a:pt x="24838" y="22695"/>
                  <a:pt x="27213" y="21450"/>
                  <a:pt x="30540" y="21450"/>
                </a:cubicBezTo>
                <a:cubicBezTo>
                  <a:pt x="35963" y="21450"/>
                  <a:pt x="35963" y="25069"/>
                  <a:pt x="35963" y="28308"/>
                </a:cubicBezTo>
                <a:lnTo>
                  <a:pt x="35963" y="33134"/>
                </a:lnTo>
                <a:lnTo>
                  <a:pt x="48219" y="33134"/>
                </a:lnTo>
                <a:lnTo>
                  <a:pt x="48219" y="26492"/>
                </a:lnTo>
                <a:cubicBezTo>
                  <a:pt x="48219" y="14998"/>
                  <a:pt x="38338" y="12052"/>
                  <a:pt x="31112" y="12052"/>
                </a:cubicBezTo>
                <a:cubicBezTo>
                  <a:pt x="24648" y="12052"/>
                  <a:pt x="20088" y="13944"/>
                  <a:pt x="17612" y="16040"/>
                </a:cubicBezTo>
                <a:cubicBezTo>
                  <a:pt x="13243" y="19659"/>
                  <a:pt x="12760" y="24688"/>
                  <a:pt x="12760" y="29921"/>
                </a:cubicBezTo>
                <a:cubicBezTo>
                  <a:pt x="12760" y="36766"/>
                  <a:pt x="14475" y="41427"/>
                  <a:pt x="20762" y="45694"/>
                </a:cubicBezTo>
                <a:lnTo>
                  <a:pt x="32534" y="53594"/>
                </a:lnTo>
                <a:cubicBezTo>
                  <a:pt x="35773" y="55778"/>
                  <a:pt x="36725" y="57772"/>
                  <a:pt x="36725" y="62522"/>
                </a:cubicBezTo>
                <a:cubicBezTo>
                  <a:pt x="36725" y="68516"/>
                  <a:pt x="36725" y="72504"/>
                  <a:pt x="30629" y="72504"/>
                </a:cubicBezTo>
                <a:cubicBezTo>
                  <a:pt x="24648" y="72504"/>
                  <a:pt x="24648" y="68605"/>
                  <a:pt x="24648" y="64719"/>
                </a:cubicBezTo>
                <a:lnTo>
                  <a:pt x="24648" y="56908"/>
                </a:lnTo>
                <a:lnTo>
                  <a:pt x="12291" y="56908"/>
                </a:lnTo>
                <a:lnTo>
                  <a:pt x="12291" y="66700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7"> 
				</p:cNvPr>
          <p:cNvSpPr/>
          <p:nvPr/>
        </p:nvSpPr>
        <p:spPr>
          <a:xfrm>
            <a:off x="1403350" y="1365250"/>
            <a:ext cx="44450" cy="69850"/>
          </a:xfrm>
          <a:custGeom>
            <a:avLst/>
            <a:gdLst>
              <a:gd name="connsiteX0" fmla="*/ 18535 w 44450"/>
              <a:gd name="connsiteY0" fmla="*/ 80577 h 69850"/>
              <a:gd name="connsiteX1" fmla="*/ 51898 w 44450"/>
              <a:gd name="connsiteY1" fmla="*/ 80577 h 69850"/>
              <a:gd name="connsiteX2" fmla="*/ 51898 w 44450"/>
              <a:gd name="connsiteY2" fmla="*/ 70227 h 69850"/>
              <a:gd name="connsiteX3" fmla="*/ 30892 w 44450"/>
              <a:gd name="connsiteY3" fmla="*/ 70227 h 69850"/>
              <a:gd name="connsiteX4" fmla="*/ 30892 w 44450"/>
              <a:gd name="connsiteY4" fmla="*/ 49602 h 69850"/>
              <a:gd name="connsiteX5" fmla="*/ 49803 w 44450"/>
              <a:gd name="connsiteY5" fmla="*/ 49602 h 69850"/>
              <a:gd name="connsiteX6" fmla="*/ 49803 w 44450"/>
              <a:gd name="connsiteY6" fmla="*/ 39429 h 69850"/>
              <a:gd name="connsiteX7" fmla="*/ 30892 w 44450"/>
              <a:gd name="connsiteY7" fmla="*/ 39429 h 69850"/>
              <a:gd name="connsiteX8" fmla="*/ 30892 w 44450"/>
              <a:gd name="connsiteY8" fmla="*/ 23656 h 69850"/>
              <a:gd name="connsiteX9" fmla="*/ 51047 w 44450"/>
              <a:gd name="connsiteY9" fmla="*/ 23656 h 69850"/>
              <a:gd name="connsiteX10" fmla="*/ 51047 w 44450"/>
              <a:gd name="connsiteY10" fmla="*/ 13381 h 69850"/>
              <a:gd name="connsiteX11" fmla="*/ 18535 w 44450"/>
              <a:gd name="connsiteY11" fmla="*/ 13381 h 69850"/>
              <a:gd name="connsiteX12" fmla="*/ 18535 w 44450"/>
              <a:gd name="connsiteY12" fmla="*/ 8057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450" h="69850">
                <a:moveTo>
                  <a:pt x="18535" y="80577"/>
                </a:moveTo>
                <a:lnTo>
                  <a:pt x="51898" y="80577"/>
                </a:lnTo>
                <a:lnTo>
                  <a:pt x="51898" y="70227"/>
                </a:lnTo>
                <a:lnTo>
                  <a:pt x="30892" y="70227"/>
                </a:lnTo>
                <a:lnTo>
                  <a:pt x="30892" y="49602"/>
                </a:lnTo>
                <a:lnTo>
                  <a:pt x="49803" y="49602"/>
                </a:lnTo>
                <a:lnTo>
                  <a:pt x="49803" y="39429"/>
                </a:lnTo>
                <a:lnTo>
                  <a:pt x="30892" y="39429"/>
                </a:lnTo>
                <a:lnTo>
                  <a:pt x="30892" y="23656"/>
                </a:lnTo>
                <a:lnTo>
                  <a:pt x="51047" y="23656"/>
                </a:lnTo>
                <a:lnTo>
                  <a:pt x="51047" y="13381"/>
                </a:lnTo>
                <a:lnTo>
                  <a:pt x="18535" y="13381"/>
                </a:lnTo>
                <a:lnTo>
                  <a:pt x="18535" y="8057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8"> 
				</p:cNvPr>
          <p:cNvSpPr/>
          <p:nvPr/>
        </p:nvSpPr>
        <p:spPr>
          <a:xfrm>
            <a:off x="1454150" y="1365250"/>
            <a:ext cx="31750" cy="69850"/>
          </a:xfrm>
          <a:custGeom>
            <a:avLst/>
            <a:gdLst>
              <a:gd name="connsiteX0" fmla="*/ 6808 w 31750"/>
              <a:gd name="connsiteY0" fmla="*/ 66700 h 69850"/>
              <a:gd name="connsiteX1" fmla="*/ 25452 w 31750"/>
              <a:gd name="connsiteY1" fmla="*/ 82004 h 69850"/>
              <a:gd name="connsiteX2" fmla="*/ 41415 w 31750"/>
              <a:gd name="connsiteY2" fmla="*/ 75361 h 69850"/>
              <a:gd name="connsiteX3" fmla="*/ 43600 w 31750"/>
              <a:gd name="connsiteY3" fmla="*/ 62141 h 69850"/>
              <a:gd name="connsiteX4" fmla="*/ 41784 w 31750"/>
              <a:gd name="connsiteY4" fmla="*/ 51600 h 69850"/>
              <a:gd name="connsiteX5" fmla="*/ 35421 w 31750"/>
              <a:gd name="connsiteY5" fmla="*/ 45034 h 69850"/>
              <a:gd name="connsiteX6" fmla="*/ 23254 w 31750"/>
              <a:gd name="connsiteY6" fmla="*/ 36766 h 69850"/>
              <a:gd name="connsiteX7" fmla="*/ 19356 w 31750"/>
              <a:gd name="connsiteY7" fmla="*/ 28118 h 69850"/>
              <a:gd name="connsiteX8" fmla="*/ 25071 w 31750"/>
              <a:gd name="connsiteY8" fmla="*/ 21450 h 69850"/>
              <a:gd name="connsiteX9" fmla="*/ 30481 w 31750"/>
              <a:gd name="connsiteY9" fmla="*/ 28308 h 69850"/>
              <a:gd name="connsiteX10" fmla="*/ 30481 w 31750"/>
              <a:gd name="connsiteY10" fmla="*/ 33134 h 69850"/>
              <a:gd name="connsiteX11" fmla="*/ 42749 w 31750"/>
              <a:gd name="connsiteY11" fmla="*/ 33134 h 69850"/>
              <a:gd name="connsiteX12" fmla="*/ 42749 w 31750"/>
              <a:gd name="connsiteY12" fmla="*/ 26492 h 69850"/>
              <a:gd name="connsiteX13" fmla="*/ 25629 w 31750"/>
              <a:gd name="connsiteY13" fmla="*/ 12052 h 69850"/>
              <a:gd name="connsiteX14" fmla="*/ 12129 w 31750"/>
              <a:gd name="connsiteY14" fmla="*/ 16040 h 69850"/>
              <a:gd name="connsiteX15" fmla="*/ 7291 w 31750"/>
              <a:gd name="connsiteY15" fmla="*/ 29921 h 69850"/>
              <a:gd name="connsiteX16" fmla="*/ 15266 w 31750"/>
              <a:gd name="connsiteY16" fmla="*/ 45694 h 69850"/>
              <a:gd name="connsiteX17" fmla="*/ 27065 w 31750"/>
              <a:gd name="connsiteY17" fmla="*/ 53594 h 69850"/>
              <a:gd name="connsiteX18" fmla="*/ 31243 w 31750"/>
              <a:gd name="connsiteY18" fmla="*/ 62522 h 69850"/>
              <a:gd name="connsiteX19" fmla="*/ 25147 w 31750"/>
              <a:gd name="connsiteY19" fmla="*/ 72504 h 69850"/>
              <a:gd name="connsiteX20" fmla="*/ 19178 w 31750"/>
              <a:gd name="connsiteY20" fmla="*/ 64719 h 69850"/>
              <a:gd name="connsiteX21" fmla="*/ 19178 w 31750"/>
              <a:gd name="connsiteY21" fmla="*/ 56908 h 69850"/>
              <a:gd name="connsiteX22" fmla="*/ 6808 w 31750"/>
              <a:gd name="connsiteY22" fmla="*/ 56908 h 69850"/>
              <a:gd name="connsiteX23" fmla="*/ 6808 w 31750"/>
              <a:gd name="connsiteY23" fmla="*/ 6670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750" h="69850">
                <a:moveTo>
                  <a:pt x="6808" y="66700"/>
                </a:moveTo>
                <a:cubicBezTo>
                  <a:pt x="6808" y="78028"/>
                  <a:pt x="14885" y="82004"/>
                  <a:pt x="25452" y="82004"/>
                </a:cubicBezTo>
                <a:cubicBezTo>
                  <a:pt x="30011" y="82004"/>
                  <a:pt x="37707" y="81343"/>
                  <a:pt x="41415" y="75361"/>
                </a:cubicBezTo>
                <a:cubicBezTo>
                  <a:pt x="43600" y="71831"/>
                  <a:pt x="43600" y="68135"/>
                  <a:pt x="43600" y="62141"/>
                </a:cubicBezTo>
                <a:cubicBezTo>
                  <a:pt x="43600" y="56730"/>
                  <a:pt x="43600" y="54635"/>
                  <a:pt x="41784" y="51600"/>
                </a:cubicBezTo>
                <a:cubicBezTo>
                  <a:pt x="40374" y="49123"/>
                  <a:pt x="37796" y="46748"/>
                  <a:pt x="35421" y="45034"/>
                </a:cubicBezTo>
                <a:lnTo>
                  <a:pt x="23254" y="36766"/>
                </a:lnTo>
                <a:cubicBezTo>
                  <a:pt x="20588" y="34963"/>
                  <a:pt x="19356" y="33718"/>
                  <a:pt x="19356" y="28118"/>
                </a:cubicBezTo>
                <a:cubicBezTo>
                  <a:pt x="19356" y="22695"/>
                  <a:pt x="21731" y="21450"/>
                  <a:pt x="25071" y="21450"/>
                </a:cubicBezTo>
                <a:cubicBezTo>
                  <a:pt x="30481" y="21450"/>
                  <a:pt x="30481" y="25069"/>
                  <a:pt x="30481" y="28308"/>
                </a:cubicBezTo>
                <a:lnTo>
                  <a:pt x="30481" y="33134"/>
                </a:lnTo>
                <a:lnTo>
                  <a:pt x="42749" y="33134"/>
                </a:lnTo>
                <a:lnTo>
                  <a:pt x="42749" y="26492"/>
                </a:lnTo>
                <a:cubicBezTo>
                  <a:pt x="42749" y="14998"/>
                  <a:pt x="32856" y="12052"/>
                  <a:pt x="25629" y="12052"/>
                </a:cubicBezTo>
                <a:cubicBezTo>
                  <a:pt x="19178" y="12052"/>
                  <a:pt x="14606" y="13944"/>
                  <a:pt x="12129" y="16040"/>
                </a:cubicBezTo>
                <a:cubicBezTo>
                  <a:pt x="7760" y="19659"/>
                  <a:pt x="7291" y="24688"/>
                  <a:pt x="7291" y="29921"/>
                </a:cubicBezTo>
                <a:cubicBezTo>
                  <a:pt x="7291" y="36766"/>
                  <a:pt x="9005" y="41427"/>
                  <a:pt x="15266" y="45694"/>
                </a:cubicBezTo>
                <a:lnTo>
                  <a:pt x="27065" y="53594"/>
                </a:lnTo>
                <a:cubicBezTo>
                  <a:pt x="30290" y="55778"/>
                  <a:pt x="31243" y="57772"/>
                  <a:pt x="31243" y="62522"/>
                </a:cubicBezTo>
                <a:cubicBezTo>
                  <a:pt x="31243" y="68516"/>
                  <a:pt x="31243" y="72504"/>
                  <a:pt x="25147" y="72504"/>
                </a:cubicBezTo>
                <a:cubicBezTo>
                  <a:pt x="19178" y="72504"/>
                  <a:pt x="19178" y="68605"/>
                  <a:pt x="19178" y="64719"/>
                </a:cubicBezTo>
                <a:lnTo>
                  <a:pt x="19178" y="56908"/>
                </a:lnTo>
                <a:lnTo>
                  <a:pt x="6808" y="56908"/>
                </a:lnTo>
                <a:lnTo>
                  <a:pt x="6808" y="66700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9"> 
				</p:cNvPr>
          <p:cNvSpPr/>
          <p:nvPr/>
        </p:nvSpPr>
        <p:spPr>
          <a:xfrm>
            <a:off x="1492250" y="1365250"/>
            <a:ext cx="44450" cy="69850"/>
          </a:xfrm>
          <a:custGeom>
            <a:avLst/>
            <a:gdLst>
              <a:gd name="connsiteX0" fmla="*/ 12973 w 44450"/>
              <a:gd name="connsiteY0" fmla="*/ 80577 h 69850"/>
              <a:gd name="connsiteX1" fmla="*/ 46348 w 44450"/>
              <a:gd name="connsiteY1" fmla="*/ 80577 h 69850"/>
              <a:gd name="connsiteX2" fmla="*/ 46348 w 44450"/>
              <a:gd name="connsiteY2" fmla="*/ 70227 h 69850"/>
              <a:gd name="connsiteX3" fmla="*/ 25342 w 44450"/>
              <a:gd name="connsiteY3" fmla="*/ 70227 h 69850"/>
              <a:gd name="connsiteX4" fmla="*/ 25342 w 44450"/>
              <a:gd name="connsiteY4" fmla="*/ 49602 h 69850"/>
              <a:gd name="connsiteX5" fmla="*/ 44253 w 44450"/>
              <a:gd name="connsiteY5" fmla="*/ 49602 h 69850"/>
              <a:gd name="connsiteX6" fmla="*/ 44253 w 44450"/>
              <a:gd name="connsiteY6" fmla="*/ 39429 h 69850"/>
              <a:gd name="connsiteX7" fmla="*/ 25342 w 44450"/>
              <a:gd name="connsiteY7" fmla="*/ 39429 h 69850"/>
              <a:gd name="connsiteX8" fmla="*/ 25342 w 44450"/>
              <a:gd name="connsiteY8" fmla="*/ 23656 h 69850"/>
              <a:gd name="connsiteX9" fmla="*/ 45497 w 44450"/>
              <a:gd name="connsiteY9" fmla="*/ 23656 h 69850"/>
              <a:gd name="connsiteX10" fmla="*/ 45497 w 44450"/>
              <a:gd name="connsiteY10" fmla="*/ 13381 h 69850"/>
              <a:gd name="connsiteX11" fmla="*/ 12973 w 44450"/>
              <a:gd name="connsiteY11" fmla="*/ 13381 h 69850"/>
              <a:gd name="connsiteX12" fmla="*/ 12973 w 44450"/>
              <a:gd name="connsiteY12" fmla="*/ 8057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450" h="69850">
                <a:moveTo>
                  <a:pt x="12973" y="80577"/>
                </a:moveTo>
                <a:lnTo>
                  <a:pt x="46348" y="80577"/>
                </a:lnTo>
                <a:lnTo>
                  <a:pt x="46348" y="70227"/>
                </a:lnTo>
                <a:lnTo>
                  <a:pt x="25342" y="70227"/>
                </a:lnTo>
                <a:lnTo>
                  <a:pt x="25342" y="49602"/>
                </a:lnTo>
                <a:lnTo>
                  <a:pt x="44253" y="49602"/>
                </a:lnTo>
                <a:lnTo>
                  <a:pt x="44253" y="39429"/>
                </a:lnTo>
                <a:lnTo>
                  <a:pt x="25342" y="39429"/>
                </a:lnTo>
                <a:lnTo>
                  <a:pt x="25342" y="23656"/>
                </a:lnTo>
                <a:lnTo>
                  <a:pt x="45497" y="23656"/>
                </a:lnTo>
                <a:lnTo>
                  <a:pt x="45497" y="13381"/>
                </a:lnTo>
                <a:lnTo>
                  <a:pt x="12973" y="13381"/>
                </a:lnTo>
                <a:lnTo>
                  <a:pt x="12973" y="8057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0"> 
				</p:cNvPr>
          <p:cNvSpPr/>
          <p:nvPr/>
        </p:nvSpPr>
        <p:spPr>
          <a:xfrm>
            <a:off x="1568450" y="1365250"/>
            <a:ext cx="44450" cy="69850"/>
          </a:xfrm>
          <a:custGeom>
            <a:avLst/>
            <a:gdLst>
              <a:gd name="connsiteX0" fmla="*/ 30386 w 44450"/>
              <a:gd name="connsiteY0" fmla="*/ 80577 h 69850"/>
              <a:gd name="connsiteX1" fmla="*/ 42832 w 44450"/>
              <a:gd name="connsiteY1" fmla="*/ 80577 h 69850"/>
              <a:gd name="connsiteX2" fmla="*/ 55493 w 44450"/>
              <a:gd name="connsiteY2" fmla="*/ 13470 h 69850"/>
              <a:gd name="connsiteX3" fmla="*/ 42832 w 44450"/>
              <a:gd name="connsiteY3" fmla="*/ 13470 h 69850"/>
              <a:gd name="connsiteX4" fmla="*/ 36748 w 44450"/>
              <a:gd name="connsiteY4" fmla="*/ 57870 h 69850"/>
              <a:gd name="connsiteX5" fmla="*/ 30195 w 44450"/>
              <a:gd name="connsiteY5" fmla="*/ 13470 h 69850"/>
              <a:gd name="connsiteX6" fmla="*/ 17076 w 44450"/>
              <a:gd name="connsiteY6" fmla="*/ 13470 h 69850"/>
              <a:gd name="connsiteX7" fmla="*/ 30386 w 44450"/>
              <a:gd name="connsiteY7" fmla="*/ 8057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50" h="69850">
                <a:moveTo>
                  <a:pt x="30386" y="80577"/>
                </a:moveTo>
                <a:lnTo>
                  <a:pt x="42832" y="80577"/>
                </a:lnTo>
                <a:lnTo>
                  <a:pt x="55493" y="13470"/>
                </a:lnTo>
                <a:lnTo>
                  <a:pt x="42832" y="13470"/>
                </a:lnTo>
                <a:lnTo>
                  <a:pt x="36748" y="57870"/>
                </a:lnTo>
                <a:lnTo>
                  <a:pt x="30195" y="13470"/>
                </a:lnTo>
                <a:lnTo>
                  <a:pt x="17076" y="13470"/>
                </a:lnTo>
                <a:lnTo>
                  <a:pt x="30386" y="8057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1"> 
				</p:cNvPr>
          <p:cNvSpPr/>
          <p:nvPr/>
        </p:nvSpPr>
        <p:spPr>
          <a:xfrm>
            <a:off x="1619250" y="1365250"/>
            <a:ext cx="31750" cy="69850"/>
          </a:xfrm>
          <a:custGeom>
            <a:avLst/>
            <a:gdLst>
              <a:gd name="connsiteX0" fmla="*/ 9239 w 31750"/>
              <a:gd name="connsiteY0" fmla="*/ 80577 h 69850"/>
              <a:gd name="connsiteX1" fmla="*/ 42614 w 31750"/>
              <a:gd name="connsiteY1" fmla="*/ 80577 h 69850"/>
              <a:gd name="connsiteX2" fmla="*/ 42614 w 31750"/>
              <a:gd name="connsiteY2" fmla="*/ 70227 h 69850"/>
              <a:gd name="connsiteX3" fmla="*/ 21609 w 31750"/>
              <a:gd name="connsiteY3" fmla="*/ 70227 h 69850"/>
              <a:gd name="connsiteX4" fmla="*/ 21609 w 31750"/>
              <a:gd name="connsiteY4" fmla="*/ 49602 h 69850"/>
              <a:gd name="connsiteX5" fmla="*/ 40519 w 31750"/>
              <a:gd name="connsiteY5" fmla="*/ 49602 h 69850"/>
              <a:gd name="connsiteX6" fmla="*/ 40519 w 31750"/>
              <a:gd name="connsiteY6" fmla="*/ 39429 h 69850"/>
              <a:gd name="connsiteX7" fmla="*/ 21609 w 31750"/>
              <a:gd name="connsiteY7" fmla="*/ 39429 h 69850"/>
              <a:gd name="connsiteX8" fmla="*/ 21609 w 31750"/>
              <a:gd name="connsiteY8" fmla="*/ 23656 h 69850"/>
              <a:gd name="connsiteX9" fmla="*/ 41763 w 31750"/>
              <a:gd name="connsiteY9" fmla="*/ 23656 h 69850"/>
              <a:gd name="connsiteX10" fmla="*/ 41763 w 31750"/>
              <a:gd name="connsiteY10" fmla="*/ 13381 h 69850"/>
              <a:gd name="connsiteX11" fmla="*/ 9239 w 31750"/>
              <a:gd name="connsiteY11" fmla="*/ 13381 h 69850"/>
              <a:gd name="connsiteX12" fmla="*/ 9239 w 31750"/>
              <a:gd name="connsiteY12" fmla="*/ 80577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50" h="69850">
                <a:moveTo>
                  <a:pt x="9239" y="80577"/>
                </a:moveTo>
                <a:lnTo>
                  <a:pt x="42614" y="80577"/>
                </a:lnTo>
                <a:lnTo>
                  <a:pt x="42614" y="70227"/>
                </a:lnTo>
                <a:lnTo>
                  <a:pt x="21609" y="70227"/>
                </a:lnTo>
                <a:lnTo>
                  <a:pt x="21609" y="49602"/>
                </a:lnTo>
                <a:lnTo>
                  <a:pt x="40519" y="49602"/>
                </a:lnTo>
                <a:lnTo>
                  <a:pt x="40519" y="39429"/>
                </a:lnTo>
                <a:lnTo>
                  <a:pt x="21609" y="39429"/>
                </a:lnTo>
                <a:lnTo>
                  <a:pt x="21609" y="23656"/>
                </a:lnTo>
                <a:lnTo>
                  <a:pt x="41763" y="23656"/>
                </a:lnTo>
                <a:lnTo>
                  <a:pt x="41763" y="13381"/>
                </a:lnTo>
                <a:lnTo>
                  <a:pt x="9239" y="13381"/>
                </a:lnTo>
                <a:lnTo>
                  <a:pt x="9239" y="80577"/>
                </a:lnTo>
                <a:close/>
              </a:path>
            </a:pathLst>
          </a:custGeom>
          <a:solidFill>
            <a:srgbClr val="211e1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371600"/>
            <a:ext cx="60960" cy="76200"/>
          </a:xfrm>
          <a:prstGeom prst="rect">
            <a:avLst/>
          </a:prstGeom>
        </p:spPr>
      </p:pic>
      <p:pic>
        <p:nvPicPr>
          <p:cNvPr id="54" name="Picture 5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0" y="1188720"/>
            <a:ext cx="160020" cy="160020"/>
          </a:xfrm>
          <a:prstGeom prst="rect">
            <a:avLst/>
          </a:prstGeom>
        </p:spPr>
      </p:pic>
      <p:sp>
        <p:nvSpPr>
          <p:cNvPr id="54" name="Freeform 54"> 
				</p:cNvPr>
          <p:cNvSpPr/>
          <p:nvPr/>
        </p:nvSpPr>
        <p:spPr>
          <a:xfrm>
            <a:off x="3881970" y="137020"/>
            <a:ext cx="1403350" cy="3520579"/>
          </a:xfrm>
          <a:custGeom>
            <a:avLst/>
            <a:gdLst>
              <a:gd name="connsiteX0" fmla="*/ 1403350 w 1403350"/>
              <a:gd name="connsiteY0" fmla="*/ 3520579 h 3520579"/>
              <a:gd name="connsiteX1" fmla="*/ 0 w 1403350"/>
              <a:gd name="connsiteY1" fmla="*/ 3520579 h 3520579"/>
              <a:gd name="connsiteX2" fmla="*/ 0 w 1403350"/>
              <a:gd name="connsiteY2" fmla="*/ 0 h 3520579"/>
              <a:gd name="connsiteX3" fmla="*/ 1403350 w 1403350"/>
              <a:gd name="connsiteY3" fmla="*/ 0 h 3520579"/>
              <a:gd name="connsiteX4" fmla="*/ 1403350 w 1403350"/>
              <a:gd name="connsiteY4" fmla="*/ 3520579 h 352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350" h="3520579">
                <a:moveTo>
                  <a:pt x="1403350" y="3520579"/>
                </a:moveTo>
                <a:lnTo>
                  <a:pt x="0" y="3520579"/>
                </a:lnTo>
                <a:lnTo>
                  <a:pt x="0" y="0"/>
                </a:lnTo>
                <a:lnTo>
                  <a:pt x="1403350" y="0"/>
                </a:lnTo>
                <a:lnTo>
                  <a:pt x="1403350" y="3520579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5"> 
				</p:cNvPr>
          <p:cNvSpPr/>
          <p:nvPr/>
        </p:nvSpPr>
        <p:spPr>
          <a:xfrm>
            <a:off x="3930650" y="2597150"/>
            <a:ext cx="1301750" cy="6350"/>
          </a:xfrm>
          <a:custGeom>
            <a:avLst/>
            <a:gdLst>
              <a:gd name="connsiteX0" fmla="*/ 15366 w 1301750"/>
              <a:gd name="connsiteY0" fmla="*/ 6350 h 6350"/>
              <a:gd name="connsiteX1" fmla="*/ 1313954 w 130175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1750" h="6350">
                <a:moveTo>
                  <a:pt x="15366" y="6350"/>
                </a:moveTo>
                <a:lnTo>
                  <a:pt x="1313954" y="6350"/>
                </a:lnTo>
              </a:path>
            </a:pathLst>
          </a:custGeom>
          <a:ln w="3175">
            <a:solidFill>
              <a:srgbClr val="6565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6"> 
				</p:cNvPr>
          <p:cNvSpPr/>
          <p:nvPr/>
        </p:nvSpPr>
        <p:spPr>
          <a:xfrm>
            <a:off x="3930650" y="3003550"/>
            <a:ext cx="1314450" cy="6350"/>
          </a:xfrm>
          <a:custGeom>
            <a:avLst/>
            <a:gdLst>
              <a:gd name="connsiteX0" fmla="*/ 17449 w 1314450"/>
              <a:gd name="connsiteY0" fmla="*/ 9710 h 6350"/>
              <a:gd name="connsiteX1" fmla="*/ 1316037 w 1314450"/>
              <a:gd name="connsiteY1" fmla="*/ 971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4450" h="6350">
                <a:moveTo>
                  <a:pt x="17449" y="9710"/>
                </a:moveTo>
                <a:lnTo>
                  <a:pt x="1316037" y="9710"/>
                </a:lnTo>
              </a:path>
            </a:pathLst>
          </a:custGeom>
          <a:ln w="3175">
            <a:solidFill>
              <a:srgbClr val="6565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> 
				</p:cNvPr>
          <p:cNvSpPr/>
          <p:nvPr/>
        </p:nvSpPr>
        <p:spPr>
          <a:xfrm>
            <a:off x="3943350" y="2393950"/>
            <a:ext cx="171450" cy="19050"/>
          </a:xfrm>
          <a:custGeom>
            <a:avLst/>
            <a:gdLst>
              <a:gd name="connsiteX0" fmla="*/ 6934 w 171450"/>
              <a:gd name="connsiteY0" fmla="*/ 16040 h 19050"/>
              <a:gd name="connsiteX1" fmla="*/ 172313 w 171450"/>
              <a:gd name="connsiteY1" fmla="*/ 1604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19050">
                <a:moveTo>
                  <a:pt x="6934" y="16040"/>
                </a:moveTo>
                <a:lnTo>
                  <a:pt x="172313" y="16040"/>
                </a:lnTo>
              </a:path>
            </a:pathLst>
          </a:custGeom>
          <a:ln w="4673">
            <a:solidFill>
              <a:srgbClr val="ea1e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> 
				</p:cNvPr>
          <p:cNvSpPr/>
          <p:nvPr/>
        </p:nvSpPr>
        <p:spPr>
          <a:xfrm>
            <a:off x="4083050" y="2368550"/>
            <a:ext cx="95250" cy="57150"/>
          </a:xfrm>
          <a:custGeom>
            <a:avLst/>
            <a:gdLst>
              <a:gd name="connsiteX0" fmla="*/ 17040 w 95250"/>
              <a:gd name="connsiteY0" fmla="*/ 63996 h 57150"/>
              <a:gd name="connsiteX1" fmla="*/ 102296 w 95250"/>
              <a:gd name="connsiteY1" fmla="*/ 41162 h 57150"/>
              <a:gd name="connsiteX2" fmla="*/ 17040 w 95250"/>
              <a:gd name="connsiteY2" fmla="*/ 18301 h 57150"/>
              <a:gd name="connsiteX3" fmla="*/ 17040 w 95250"/>
              <a:gd name="connsiteY3" fmla="*/ 63996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17040" y="63996"/>
                </a:moveTo>
                <a:lnTo>
                  <a:pt x="102296" y="41162"/>
                </a:lnTo>
                <a:lnTo>
                  <a:pt x="17040" y="18301"/>
                </a:lnTo>
                <a:lnTo>
                  <a:pt x="17040" y="63996"/>
                </a:lnTo>
                <a:close/>
              </a:path>
            </a:pathLst>
          </a:custGeom>
          <a:solidFill>
            <a:srgbClr val="ea1e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9"> 
				</p:cNvPr>
          <p:cNvSpPr/>
          <p:nvPr/>
        </p:nvSpPr>
        <p:spPr>
          <a:xfrm>
            <a:off x="3943350" y="2355850"/>
            <a:ext cx="171450" cy="6350"/>
          </a:xfrm>
          <a:custGeom>
            <a:avLst/>
            <a:gdLst>
              <a:gd name="connsiteX0" fmla="*/ 6921 w 171450"/>
              <a:gd name="connsiteY0" fmla="*/ 7988 h 6350"/>
              <a:gd name="connsiteX1" fmla="*/ 172313 w 171450"/>
              <a:gd name="connsiteY1" fmla="*/ 7988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6350">
                <a:moveTo>
                  <a:pt x="6921" y="7988"/>
                </a:moveTo>
                <a:lnTo>
                  <a:pt x="172313" y="7988"/>
                </a:lnTo>
              </a:path>
            </a:pathLst>
          </a:custGeom>
          <a:ln w="4673">
            <a:solidFill>
              <a:srgbClr val="f8a7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> 
				</p:cNvPr>
          <p:cNvSpPr/>
          <p:nvPr/>
        </p:nvSpPr>
        <p:spPr>
          <a:xfrm>
            <a:off x="4083050" y="2330450"/>
            <a:ext cx="95250" cy="44450"/>
          </a:xfrm>
          <a:custGeom>
            <a:avLst/>
            <a:gdLst>
              <a:gd name="connsiteX0" fmla="*/ 17040 w 95250"/>
              <a:gd name="connsiteY0" fmla="*/ 55958 h 44450"/>
              <a:gd name="connsiteX1" fmla="*/ 102296 w 95250"/>
              <a:gd name="connsiteY1" fmla="*/ 33111 h 44450"/>
              <a:gd name="connsiteX2" fmla="*/ 17040 w 95250"/>
              <a:gd name="connsiteY2" fmla="*/ 10264 h 44450"/>
              <a:gd name="connsiteX3" fmla="*/ 17040 w 95250"/>
              <a:gd name="connsiteY3" fmla="*/ 55958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44450">
                <a:moveTo>
                  <a:pt x="17040" y="55958"/>
                </a:moveTo>
                <a:lnTo>
                  <a:pt x="102296" y="33111"/>
                </a:lnTo>
                <a:lnTo>
                  <a:pt x="17040" y="10264"/>
                </a:lnTo>
                <a:lnTo>
                  <a:pt x="17040" y="55958"/>
                </a:lnTo>
                <a:close/>
              </a:path>
            </a:pathLst>
          </a:custGeom>
          <a:solidFill>
            <a:srgbClr val="f8a71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> 
				</p:cNvPr>
          <p:cNvSpPr/>
          <p:nvPr/>
        </p:nvSpPr>
        <p:spPr>
          <a:xfrm>
            <a:off x="3943350" y="2305050"/>
            <a:ext cx="171450" cy="6350"/>
          </a:xfrm>
          <a:custGeom>
            <a:avLst/>
            <a:gdLst>
              <a:gd name="connsiteX0" fmla="*/ 6921 w 171450"/>
              <a:gd name="connsiteY0" fmla="*/ 12776 h 6350"/>
              <a:gd name="connsiteX1" fmla="*/ 172313 w 171450"/>
              <a:gd name="connsiteY1" fmla="*/ 12776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6350">
                <a:moveTo>
                  <a:pt x="6921" y="12776"/>
                </a:moveTo>
                <a:lnTo>
                  <a:pt x="172313" y="12776"/>
                </a:lnTo>
              </a:path>
            </a:pathLst>
          </a:custGeom>
          <a:ln w="4673">
            <a:solidFill>
              <a:srgbClr val="1e48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> 
				</p:cNvPr>
          <p:cNvSpPr/>
          <p:nvPr/>
        </p:nvSpPr>
        <p:spPr>
          <a:xfrm>
            <a:off x="4083050" y="2279650"/>
            <a:ext cx="95250" cy="57150"/>
          </a:xfrm>
          <a:custGeom>
            <a:avLst/>
            <a:gdLst>
              <a:gd name="connsiteX0" fmla="*/ 17040 w 95250"/>
              <a:gd name="connsiteY0" fmla="*/ 60746 h 57150"/>
              <a:gd name="connsiteX1" fmla="*/ 102296 w 95250"/>
              <a:gd name="connsiteY1" fmla="*/ 37912 h 57150"/>
              <a:gd name="connsiteX2" fmla="*/ 17040 w 95250"/>
              <a:gd name="connsiteY2" fmla="*/ 15052 h 57150"/>
              <a:gd name="connsiteX3" fmla="*/ 17040 w 95250"/>
              <a:gd name="connsiteY3" fmla="*/ 60746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17040" y="60746"/>
                </a:moveTo>
                <a:lnTo>
                  <a:pt x="102296" y="37912"/>
                </a:lnTo>
                <a:lnTo>
                  <a:pt x="17040" y="15052"/>
                </a:lnTo>
                <a:lnTo>
                  <a:pt x="17040" y="60746"/>
                </a:lnTo>
                <a:close/>
              </a:path>
            </a:pathLst>
          </a:custGeom>
          <a:solidFill>
            <a:srgbClr val="1e48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> 
				</p:cNvPr>
          <p:cNvSpPr/>
          <p:nvPr/>
        </p:nvSpPr>
        <p:spPr>
          <a:xfrm>
            <a:off x="4248150" y="2305050"/>
            <a:ext cx="171450" cy="6350"/>
          </a:xfrm>
          <a:custGeom>
            <a:avLst/>
            <a:gdLst>
              <a:gd name="connsiteX0" fmla="*/ 6870 w 171450"/>
              <a:gd name="connsiteY0" fmla="*/ 12230 h 6350"/>
              <a:gd name="connsiteX1" fmla="*/ 170548 w 171450"/>
              <a:gd name="connsiteY1" fmla="*/ 1223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6350">
                <a:moveTo>
                  <a:pt x="6870" y="12230"/>
                </a:moveTo>
                <a:lnTo>
                  <a:pt x="170548" y="12230"/>
                </a:lnTo>
              </a:path>
            </a:pathLst>
          </a:custGeom>
          <a:ln w="4673">
            <a:solidFill>
              <a:srgbClr val="1e48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> 
				</p:cNvPr>
          <p:cNvSpPr/>
          <p:nvPr/>
        </p:nvSpPr>
        <p:spPr>
          <a:xfrm>
            <a:off x="4171950" y="2279650"/>
            <a:ext cx="95250" cy="57150"/>
          </a:xfrm>
          <a:custGeom>
            <a:avLst/>
            <a:gdLst>
              <a:gd name="connsiteX0" fmla="*/ 98648 w 95250"/>
              <a:gd name="connsiteY0" fmla="*/ 15068 h 57150"/>
              <a:gd name="connsiteX1" fmla="*/ 13393 w 95250"/>
              <a:gd name="connsiteY1" fmla="*/ 37916 h 57150"/>
              <a:gd name="connsiteX2" fmla="*/ 98648 w 95250"/>
              <a:gd name="connsiteY2" fmla="*/ 60763 h 57150"/>
              <a:gd name="connsiteX3" fmla="*/ 98648 w 95250"/>
              <a:gd name="connsiteY3" fmla="*/ 15068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98648" y="15068"/>
                </a:moveTo>
                <a:lnTo>
                  <a:pt x="13393" y="37916"/>
                </a:lnTo>
                <a:lnTo>
                  <a:pt x="98648" y="60763"/>
                </a:lnTo>
                <a:lnTo>
                  <a:pt x="98648" y="15068"/>
                </a:lnTo>
                <a:close/>
              </a:path>
            </a:pathLst>
          </a:custGeom>
          <a:solidFill>
            <a:srgbClr val="1e48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> 
				</p:cNvPr>
          <p:cNvSpPr/>
          <p:nvPr/>
        </p:nvSpPr>
        <p:spPr>
          <a:xfrm>
            <a:off x="4248150" y="2355850"/>
            <a:ext cx="171450" cy="6350"/>
          </a:xfrm>
          <a:custGeom>
            <a:avLst/>
            <a:gdLst>
              <a:gd name="connsiteX0" fmla="*/ 6870 w 171450"/>
              <a:gd name="connsiteY0" fmla="*/ 7575 h 6350"/>
              <a:gd name="connsiteX1" fmla="*/ 170548 w 171450"/>
              <a:gd name="connsiteY1" fmla="*/ 7575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6350">
                <a:moveTo>
                  <a:pt x="6870" y="7575"/>
                </a:moveTo>
                <a:lnTo>
                  <a:pt x="170548" y="7575"/>
                </a:lnTo>
              </a:path>
            </a:pathLst>
          </a:custGeom>
          <a:ln w="4660">
            <a:solidFill>
              <a:srgbClr val="f8a7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6"> 
				</p:cNvPr>
          <p:cNvSpPr/>
          <p:nvPr/>
        </p:nvSpPr>
        <p:spPr>
          <a:xfrm>
            <a:off x="4171950" y="2330450"/>
            <a:ext cx="95250" cy="44450"/>
          </a:xfrm>
          <a:custGeom>
            <a:avLst/>
            <a:gdLst>
              <a:gd name="connsiteX0" fmla="*/ 98648 w 95250"/>
              <a:gd name="connsiteY0" fmla="*/ 10405 h 44450"/>
              <a:gd name="connsiteX1" fmla="*/ 13393 w 95250"/>
              <a:gd name="connsiteY1" fmla="*/ 33252 h 44450"/>
              <a:gd name="connsiteX2" fmla="*/ 98648 w 95250"/>
              <a:gd name="connsiteY2" fmla="*/ 56099 h 44450"/>
              <a:gd name="connsiteX3" fmla="*/ 98648 w 95250"/>
              <a:gd name="connsiteY3" fmla="*/ 10405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44450">
                <a:moveTo>
                  <a:pt x="98648" y="10405"/>
                </a:moveTo>
                <a:lnTo>
                  <a:pt x="13393" y="33252"/>
                </a:lnTo>
                <a:lnTo>
                  <a:pt x="98648" y="56099"/>
                </a:lnTo>
                <a:lnTo>
                  <a:pt x="98648" y="10405"/>
                </a:lnTo>
                <a:close/>
              </a:path>
            </a:pathLst>
          </a:custGeom>
          <a:solidFill>
            <a:srgbClr val="f8a71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7"> 
				</p:cNvPr>
          <p:cNvSpPr/>
          <p:nvPr/>
        </p:nvSpPr>
        <p:spPr>
          <a:xfrm>
            <a:off x="4248150" y="2393950"/>
            <a:ext cx="171450" cy="19050"/>
          </a:xfrm>
          <a:custGeom>
            <a:avLst/>
            <a:gdLst>
              <a:gd name="connsiteX0" fmla="*/ 6870 w 171450"/>
              <a:gd name="connsiteY0" fmla="*/ 15487 h 19050"/>
              <a:gd name="connsiteX1" fmla="*/ 170548 w 171450"/>
              <a:gd name="connsiteY1" fmla="*/ 15487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19050">
                <a:moveTo>
                  <a:pt x="6870" y="15487"/>
                </a:moveTo>
                <a:lnTo>
                  <a:pt x="170548" y="15487"/>
                </a:lnTo>
              </a:path>
            </a:pathLst>
          </a:custGeom>
          <a:ln w="4660">
            <a:solidFill>
              <a:srgbClr val="ea1e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8"> 
				</p:cNvPr>
          <p:cNvSpPr/>
          <p:nvPr/>
        </p:nvSpPr>
        <p:spPr>
          <a:xfrm>
            <a:off x="4171950" y="2368550"/>
            <a:ext cx="95250" cy="57150"/>
          </a:xfrm>
          <a:custGeom>
            <a:avLst/>
            <a:gdLst>
              <a:gd name="connsiteX0" fmla="*/ 98648 w 95250"/>
              <a:gd name="connsiteY0" fmla="*/ 18318 h 57150"/>
              <a:gd name="connsiteX1" fmla="*/ 13393 w 95250"/>
              <a:gd name="connsiteY1" fmla="*/ 41165 h 57150"/>
              <a:gd name="connsiteX2" fmla="*/ 98648 w 95250"/>
              <a:gd name="connsiteY2" fmla="*/ 64013 h 57150"/>
              <a:gd name="connsiteX3" fmla="*/ 98648 w 95250"/>
              <a:gd name="connsiteY3" fmla="*/ 18318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98648" y="18318"/>
                </a:moveTo>
                <a:lnTo>
                  <a:pt x="13393" y="41165"/>
                </a:lnTo>
                <a:lnTo>
                  <a:pt x="98648" y="64013"/>
                </a:lnTo>
                <a:lnTo>
                  <a:pt x="98648" y="18318"/>
                </a:lnTo>
                <a:close/>
              </a:path>
            </a:pathLst>
          </a:custGeom>
          <a:solidFill>
            <a:srgbClr val="ea1e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9"/>
          <p:cNvSpPr txBox="1"/>
          <p:nvPr/>
        </p:nvSpPr>
        <p:spPr>
          <a:xfrm>
            <a:off x="909067" y="166567"/>
            <a:ext cx="2894283" cy="947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spc="125" dirty="0">
                <a:solidFill>
                  <a:srgbClr val="fefefe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300" spc="7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15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300" spc="7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00" dirty="0">
                <a:solidFill>
                  <a:srgbClr val="fefefe"/>
                </a:solidFill>
                <a:latin typeface="Times New Roman"/>
                <a:ea typeface="Times New Roman"/>
              </a:rPr>
              <a:t>Intent:</a:t>
            </a:r>
          </a:p>
          <a:p>
            <a:pPr hangingPunct="0" marL="0">
              <a:lnSpc>
                <a:spcPct val="139166"/>
              </a:lnSpc>
            </a:pPr>
            <a:r>
              <a:rPr lang="en-US" altLang="zh-CN" sz="9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101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9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9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Lockton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David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Harrison</a:t>
            </a:r>
            <a:r>
              <a:rPr lang="en-US" altLang="zh-CN" sz="9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Neville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A.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Stanton</a:t>
            </a:r>
            <a:r>
              <a:rPr lang="en-US" altLang="zh-CN" sz="9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ISBN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978-0-9565421-0-6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(printed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cards);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ISBN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978-0-9565421-1-3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(eBook).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published</a:t>
            </a:r>
          </a:p>
          <a:p>
            <a:pPr marL="0">
              <a:lnSpc>
                <a:spcPct val="83749"/>
              </a:lnSpc>
            </a:pP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online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April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2010;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printed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version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2010.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Minor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revisions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2011,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2012.</a:t>
            </a:r>
          </a:p>
          <a:p>
            <a:pPr marL="0">
              <a:lnSpc>
                <a:spcPct val="100000"/>
              </a:lnSpc>
            </a:pP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non-commercial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work,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printed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editions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sold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cover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costs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only.</a:t>
            </a:r>
          </a:p>
          <a:p>
            <a:pPr marL="0">
              <a:lnSpc>
                <a:spcPct val="100000"/>
              </a:lnSpc>
              <a:spcBef>
                <a:spcPts val="295"/>
              </a:spcBef>
            </a:pPr>
            <a:r>
              <a:rPr lang="en-US" altLang="zh-CN" sz="5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Published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Equifine,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imprint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Requisite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Variety,</a:t>
            </a:r>
            <a:r>
              <a:rPr lang="en-US" altLang="zh-CN" sz="55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St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Margaret’s,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Middlesex,</a:t>
            </a:r>
            <a:r>
              <a:rPr lang="en-US" altLang="zh-CN" sz="55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UK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3946017" y="186081"/>
            <a:ext cx="1304687" cy="947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4583"/>
              </a:lnSpc>
            </a:pPr>
            <a:r>
              <a:rPr lang="en-US" altLang="zh-CN" sz="5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Lockton</a:t>
            </a:r>
            <a:r>
              <a:rPr lang="en-US" altLang="zh-CN" sz="5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specialises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change,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persuasive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technology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sustainable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design.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consultancy,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workshop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facilitation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Requisite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Variety,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currently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fellow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WMG,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University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Warwick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assistant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Brunel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University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London,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working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startup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CarbonCulture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reducing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workplace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energy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user-centred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change.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He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visiting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practitioner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Central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Saint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Martins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School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Art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Design.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916755" y="1518965"/>
            <a:ext cx="783855" cy="292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4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trademarks</a:t>
            </a:r>
            <a:r>
              <a:rPr lang="en-US" altLang="zh-CN" sz="4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depicted</a:t>
            </a:r>
            <a:r>
              <a:rPr lang="en-US" altLang="zh-CN" sz="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incidentally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remain</a:t>
            </a:r>
            <a:r>
              <a:rPr lang="en-US" altLang="zh-CN" sz="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property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proprietors</a:t>
            </a:r>
            <a:r>
              <a:rPr lang="en-US" altLang="zh-CN" sz="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here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solely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illustration</a:t>
            </a:r>
            <a:r>
              <a:rPr lang="en-US" altLang="zh-CN" sz="4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review</a:t>
            </a:r>
            <a:r>
              <a:rPr lang="en-US" altLang="zh-CN" sz="4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purposes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766112" y="1162521"/>
            <a:ext cx="2067495" cy="6413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exception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certain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images,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proprietors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nature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identified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introduction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card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lens,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licensed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Lockton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under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Creative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Commons</a:t>
            </a:r>
            <a:r>
              <a:rPr lang="en-US" altLang="zh-CN" sz="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Attribution-Noncommercial-Share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Alike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3.0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licence,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at:</a:t>
            </a:r>
            <a:r>
              <a:rPr lang="en-US" altLang="zh-CN" sz="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creativecommons.org/licenses/by-nc-sa/3.0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writing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to: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Creative</a:t>
            </a:r>
            <a:r>
              <a:rPr lang="en-US" altLang="zh-CN" sz="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Commons,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171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2nd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Street,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Suite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300,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San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Francisco,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CA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94105,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USA.</a:t>
            </a:r>
          </a:p>
          <a:p>
            <a:pPr>
              <a:lnSpc>
                <a:spcPts val="45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Tiresias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Infofont,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made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under</a:t>
            </a:r>
            <a:r>
              <a:rPr lang="en-US" altLang="zh-CN" sz="50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GNU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General</a:t>
            </a:r>
            <a:r>
              <a:rPr lang="en-US" altLang="zh-CN" sz="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Public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Licence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RNIB,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tiresias.org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3946017" y="1133501"/>
            <a:ext cx="1276701" cy="1030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BSc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Industrial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Engin-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eering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Brunel’s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former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Runnymede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school,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Cambridge-MIT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Institute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Master’s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Technology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Policy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University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Cambridge’s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Judge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Institute,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completing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his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PhD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Brunel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currently.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Before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returning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Brunel,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worked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range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development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projects,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including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ultra-light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bike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Sinclair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Research.</a:t>
            </a:r>
          </a:p>
          <a:p>
            <a:pPr hangingPunct="0" marL="0">
              <a:lnSpc>
                <a:spcPct val="87500"/>
              </a:lnSpc>
              <a:spcBef>
                <a:spcPts val="275"/>
              </a:spcBef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Since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2005,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blog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(danlockton.co.uk),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originally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titled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Architectures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Design,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looked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interface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designed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09067" y="2162836"/>
            <a:ext cx="2789939" cy="262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600" spc="35" b="1" dirty="0">
                <a:solidFill>
                  <a:srgbClr val="211e1e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thanks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everyone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b="1" dirty="0">
                <a:solidFill>
                  <a:srgbClr val="211e1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helped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development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0" b="1" dirty="0">
                <a:solidFill>
                  <a:srgbClr val="211e1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60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toolkit,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including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taking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workshops,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commenting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0" b="1" dirty="0">
                <a:solidFill>
                  <a:srgbClr val="211e1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b="1" dirty="0">
                <a:solidFill>
                  <a:srgbClr val="211e1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progressed,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0" b="1" dirty="0">
                <a:solidFill>
                  <a:srgbClr val="211e1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reading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blog.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Thanks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too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Ormsby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3946017" y="2175536"/>
            <a:ext cx="1291313" cy="254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systems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human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</a:p>
          <a:p>
            <a:pPr marL="0" indent="506337">
              <a:lnSpc>
                <a:spcPct val="100000"/>
              </a:lnSpc>
              <a:spcBef>
                <a:spcPts val="145"/>
              </a:spcBef>
            </a:pPr>
            <a:r>
              <a:rPr lang="en-US" altLang="zh-CN" sz="600" spc="10" b="1" dirty="0">
                <a:solidFill>
                  <a:srgbClr val="1e4896"/>
                </a:solidFill>
                <a:latin typeface="Times New Roman"/>
                <a:ea typeface="Times New Roman"/>
              </a:rPr>
              <a:t>requisitevarie</a:t>
            </a:r>
            <a:r>
              <a:rPr lang="en-US" altLang="zh-CN" sz="600" spc="5" b="1" dirty="0">
                <a:solidFill>
                  <a:srgbClr val="1e4896"/>
                </a:solidFill>
                <a:latin typeface="Times New Roman"/>
                <a:ea typeface="Times New Roman"/>
              </a:rPr>
              <a:t>ty.co.uk</a:t>
            </a:r>
          </a:p>
          <a:p>
            <a:pPr marL="0" indent="500744">
              <a:lnSpc>
                <a:spcPct val="74583"/>
              </a:lnSpc>
            </a:pPr>
            <a:r>
              <a:rPr lang="en-US" altLang="zh-CN" sz="600" spc="10" b="1" dirty="0">
                <a:solidFill>
                  <a:srgbClr val="1e4896"/>
                </a:solidFill>
                <a:latin typeface="Times New Roman"/>
                <a:ea typeface="Times New Roman"/>
              </a:rPr>
              <a:t>dan@danlockton.co.</a:t>
            </a:r>
            <a:r>
              <a:rPr lang="en-US" altLang="zh-CN" sz="600" spc="5" b="1" dirty="0">
                <a:solidFill>
                  <a:srgbClr val="1e4896"/>
                </a:solidFill>
                <a:latin typeface="Times New Roman"/>
                <a:ea typeface="Times New Roman"/>
              </a:rPr>
              <a:t>uk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09067" y="2430398"/>
            <a:ext cx="2738168" cy="175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ea typeface="Times New Roman"/>
              </a:rPr>
              <a:t>Trust</a:t>
            </a:r>
            <a:r>
              <a:rPr lang="en-US" altLang="zh-CN" sz="600" spc="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Thomas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Gerald</a:t>
            </a:r>
            <a:r>
              <a:rPr lang="en-US" altLang="zh-CN" sz="600" spc="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Gray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Charitable</a:t>
            </a:r>
            <a:r>
              <a:rPr lang="en-US" altLang="zh-CN" sz="600" spc="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Trust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600" spc="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enabled</a:t>
            </a:r>
            <a:r>
              <a:rPr lang="en-US" altLang="zh-CN" sz="600" spc="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me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0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pursue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my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PhD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Brunel.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thank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Harriet,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her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endless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b="1" dirty="0">
                <a:solidFill>
                  <a:srgbClr val="211e1e"/>
                </a:solidFill>
                <a:latin typeface="Times New Roman"/>
                <a:ea typeface="Times New Roman"/>
              </a:rPr>
              <a:t>patience.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948968" y="2441986"/>
            <a:ext cx="602487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00" spc="10" dirty="0">
                <a:solidFill>
                  <a:srgbClr val="211e1e"/>
                </a:solidFill>
                <a:latin typeface="Times New Roman"/>
                <a:ea typeface="Times New Roman"/>
              </a:rPr>
              <a:t>Requisite</a:t>
            </a:r>
            <a:r>
              <a:rPr lang="en-US" altLang="zh-CN" sz="500" spc="-5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dirty="0">
                <a:solidFill>
                  <a:srgbClr val="211e1e"/>
                </a:solidFill>
                <a:latin typeface="Times New Roman"/>
                <a:ea typeface="Times New Roman"/>
              </a:rPr>
              <a:t>Variety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4446761" y="2431114"/>
            <a:ext cx="577853" cy="91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00" spc="15" b="1" dirty="0">
                <a:solidFill>
                  <a:srgbClr val="1e4896"/>
                </a:solidFill>
                <a:latin typeface="Times New Roman"/>
                <a:ea typeface="Times New Roman"/>
              </a:rPr>
              <a:t>@</a:t>
            </a:r>
            <a:r>
              <a:rPr lang="en-US" altLang="zh-CN" sz="600" spc="10" b="1" dirty="0">
                <a:solidFill>
                  <a:srgbClr val="1e4896"/>
                </a:solidFill>
                <a:latin typeface="Times New Roman"/>
                <a:ea typeface="Times New Roman"/>
              </a:rPr>
              <a:t>danlockton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909067" y="2807143"/>
            <a:ext cx="2783151" cy="534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download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cards,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free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211e1e"/>
                </a:solidFill>
                <a:latin typeface="Times New Roman"/>
                <a:ea typeface="Times New Roman"/>
              </a:rPr>
              <a:t>charge,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211e1e"/>
                </a:solidFill>
                <a:latin typeface="Times New Roman"/>
                <a:ea typeface="Times New Roman"/>
              </a:rPr>
              <a:t>let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211e1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70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211e1e"/>
                </a:solidFill>
                <a:latin typeface="Times New Roman"/>
                <a:ea typeface="Times New Roman"/>
              </a:rPr>
              <a:t>them,</a:t>
            </a:r>
            <a:r>
              <a:rPr lang="en-US" altLang="zh-CN" sz="700" spc="2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211e1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00" spc="2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70" b="1" dirty="0">
                <a:solidFill>
                  <a:srgbClr val="211e1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2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survey</a:t>
            </a:r>
            <a:r>
              <a:rPr lang="en-US" altLang="zh-CN" sz="700" spc="2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211e1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211e1e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700" spc="2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future</a:t>
            </a:r>
            <a:r>
              <a:rPr lang="en-US" altLang="zh-CN" sz="700" spc="20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versions,</a:t>
            </a:r>
            <a:r>
              <a:rPr lang="en-US" altLang="zh-CN" sz="700" spc="15" b="1" dirty="0">
                <a:solidFill>
                  <a:srgbClr val="211e1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211e1e"/>
                </a:solidFill>
                <a:latin typeface="Times New Roman"/>
                <a:ea typeface="Times New Roman"/>
              </a:rPr>
              <a:t>at:</a:t>
            </a:r>
          </a:p>
          <a:p>
            <a:pPr>
              <a:lnSpc>
                <a:spcPts val="4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159" dirty="0">
                <a:solidFill>
                  <a:srgbClr val="000000"/>
                </a:solidFill>
                <a:latin typeface="Times New Roman"/>
                <a:ea typeface="Times New Roman"/>
              </a:rPr>
              <a:t>designwithintent.c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o.uk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46017" y="2630509"/>
            <a:ext cx="1325104" cy="776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5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Professor</a:t>
            </a:r>
            <a:r>
              <a:rPr lang="en-US" altLang="zh-CN" sz="5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David</a:t>
            </a:r>
            <a:r>
              <a:rPr lang="en-US" altLang="zh-CN" sz="5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Harrison</a:t>
            </a:r>
            <a:r>
              <a:rPr lang="en-US" altLang="zh-CN" sz="5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Head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Brunel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University,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specialises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reducing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environmental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impact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technology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via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novel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manufactur-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ing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methods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process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innovation.</a:t>
            </a:r>
          </a:p>
          <a:p>
            <a:pPr hangingPunct="0" marL="0">
              <a:lnSpc>
                <a:spcPct val="95833"/>
              </a:lnSpc>
              <a:spcBef>
                <a:spcPts val="360"/>
              </a:spcBef>
            </a:pP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Professor</a:t>
            </a:r>
            <a:r>
              <a:rPr lang="en-US" altLang="zh-CN" sz="5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Neville</a:t>
            </a:r>
            <a:r>
              <a:rPr lang="en-US" altLang="zh-CN" sz="5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A.</a:t>
            </a:r>
            <a:r>
              <a:rPr lang="en-US" altLang="zh-CN" sz="5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Stanton</a:t>
            </a:r>
            <a:r>
              <a:rPr lang="en-US" altLang="zh-CN" sz="5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Chair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Human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Factors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Transport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University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Southampton,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internationally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recognised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expert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ergonomics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human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performance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technological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domains.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36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360" name="Freeform 360"> 
				</p:cNvPr>
          <p:cNvSpPr/>
          <p:nvPr/>
        </p:nvSpPr>
        <p:spPr>
          <a:xfrm>
            <a:off x="0" y="0"/>
            <a:ext cx="2727045" cy="664629"/>
          </a:xfrm>
          <a:custGeom>
            <a:avLst/>
            <a:gdLst>
              <a:gd name="connsiteX0" fmla="*/ 0 w 2727045"/>
              <a:gd name="connsiteY0" fmla="*/ 664629 h 664629"/>
              <a:gd name="connsiteX1" fmla="*/ 2727045 w 2727045"/>
              <a:gd name="connsiteY1" fmla="*/ 664629 h 664629"/>
              <a:gd name="connsiteX2" fmla="*/ 2727045 w 2727045"/>
              <a:gd name="connsiteY2" fmla="*/ 0 h 664629"/>
              <a:gd name="connsiteX3" fmla="*/ 0 w 2727045"/>
              <a:gd name="connsiteY3" fmla="*/ 0 h 664629"/>
              <a:gd name="connsiteX4" fmla="*/ 0 w 2727045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7045" h="664629">
                <a:moveTo>
                  <a:pt x="0" y="664629"/>
                </a:moveTo>
                <a:lnTo>
                  <a:pt x="2727045" y="664629"/>
                </a:lnTo>
                <a:lnTo>
                  <a:pt x="2727045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Freeform 36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Freeform 36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extBox 363"/>
          <p:cNvSpPr txBox="1"/>
          <p:nvPr/>
        </p:nvSpPr>
        <p:spPr>
          <a:xfrm>
            <a:off x="121929" y="89977"/>
            <a:ext cx="2031709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15" b="1" dirty="0">
                <a:solidFill>
                  <a:srgbClr val="fefefe"/>
                </a:solidFill>
                <a:latin typeface="Times New Roman"/>
                <a:ea typeface="Times New Roman"/>
              </a:rPr>
              <a:t>Simpl</a:t>
            </a:r>
            <a:r>
              <a:rPr lang="en-US" altLang="zh-CN" sz="3200" spc="110" b="1" dirty="0">
                <a:solidFill>
                  <a:srgbClr val="fefefe"/>
                </a:solidFill>
                <a:latin typeface="Times New Roman"/>
                <a:ea typeface="Times New Roman"/>
              </a:rPr>
              <a:t>icity</a:t>
            </a:r>
          </a:p>
        </p:txBody>
      </p:sp>
      <p:sp>
        <p:nvSpPr>
          <p:cNvPr id="364" name="TextBox 364"/>
          <p:cNvSpPr txBox="1"/>
          <p:nvPr/>
        </p:nvSpPr>
        <p:spPr>
          <a:xfrm>
            <a:off x="5020890" y="143043"/>
            <a:ext cx="373859" cy="53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51">
              <a:lnSpc>
                <a:spcPct val="137083"/>
              </a:lnSpc>
            </a:pPr>
            <a:r>
              <a:rPr lang="en-US" altLang="zh-CN" sz="1900" spc="-430" dirty="0">
                <a:solidFill>
                  <a:srgbClr val="fefefe"/>
                </a:solidFill>
                <a:latin typeface="Times New Roman"/>
                <a:ea typeface="Times New Roman"/>
              </a:rPr>
              <a:t>Ar</a:t>
            </a:r>
            <a:r>
              <a:rPr lang="en-US" altLang="zh-CN" sz="1900" spc="-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/Arch</a:t>
            </a:r>
          </a:p>
        </p:txBody>
      </p:sp>
      <p:sp>
        <p:nvSpPr>
          <p:cNvPr id="365" name="TextBox 365"/>
          <p:cNvSpPr txBox="1"/>
          <p:nvPr/>
        </p:nvSpPr>
        <p:spPr>
          <a:xfrm>
            <a:off x="120178" y="907521"/>
            <a:ext cx="2078199" cy="28832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2000" spc="3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0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Times New Roman"/>
                <a:ea typeface="Times New Roman"/>
              </a:rPr>
              <a:t>simply</a:t>
            </a:r>
            <a:r>
              <a:rPr lang="en-US" altLang="zh-CN" sz="20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structure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things,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</a:p>
          <a:p>
            <a:pPr hangingPunct="0" marL="0">
              <a:lnSpc>
                <a:spcPct val="95833"/>
              </a:lnSpc>
              <a:spcBef>
                <a:spcPts val="300"/>
              </a:spcBef>
            </a:pPr>
            <a:r>
              <a:rPr lang="en-US" altLang="zh-CN" sz="2000" spc="4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ea typeface="Times New Roman"/>
              </a:rPr>
              <a:t>easier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0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000000"/>
                </a:solidFill>
                <a:latin typeface="Times New Roman"/>
                <a:ea typeface="Times New Roman"/>
              </a:rPr>
              <a:t>you’d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EcoButton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allows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put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computer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low-power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state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just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press,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much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easier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save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energy.</a:t>
            </a:r>
          </a:p>
        </p:txBody>
      </p:sp>
      <p:sp>
        <p:nvSpPr>
          <p:cNvPr id="366" name="TextBox 366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Freeform 367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Freeform 368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Freeform 369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Freeform 370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Freeform 371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3" name="Picture 37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98120"/>
            <a:ext cx="297180" cy="289560"/>
          </a:xfrm>
          <a:prstGeom prst="rect">
            <a:avLst/>
          </a:prstGeom>
        </p:spPr>
      </p:pic>
      <p:pic>
        <p:nvPicPr>
          <p:cNvPr id="374" name="Picture 37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845820"/>
            <a:ext cx="2621280" cy="2308860"/>
          </a:xfrm>
          <a:prstGeom prst="rect">
            <a:avLst/>
          </a:prstGeom>
        </p:spPr>
      </p:pic>
      <p:sp>
        <p:nvSpPr>
          <p:cNvPr id="374" name="TextBox 374"/>
          <p:cNvSpPr txBox="1"/>
          <p:nvPr/>
        </p:nvSpPr>
        <p:spPr>
          <a:xfrm>
            <a:off x="210096" y="157225"/>
            <a:ext cx="3382982" cy="3254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79671">
              <a:lnSpc>
                <a:spcPct val="100000"/>
              </a:lnSpc>
            </a:pPr>
            <a:r>
              <a:rPr lang="en-US" altLang="zh-CN" sz="28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Errorproofing</a:t>
            </a:r>
            <a:r>
              <a:rPr lang="en-US" altLang="zh-CN" sz="2850" spc="1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Errorproofing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treats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deviations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‘target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behaviour’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‘errors’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avoid,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either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easier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errors,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errors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impossible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place.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found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ergonomics,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health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safety-related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design,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medical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device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manufacturing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engineering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(as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poka-yoke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):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where,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far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possible,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doesn’t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errors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occur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all.</a:t>
            </a:r>
            <a:r>
              <a:rPr lang="en-US" altLang="zh-CN" sz="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Much</a:t>
            </a:r>
            <a:r>
              <a:rPr lang="en-US" altLang="zh-CN" sz="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builds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Don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Norman‘s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classic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concept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forcing</a:t>
            </a:r>
            <a:r>
              <a:rPr lang="en-US" altLang="zh-CN" sz="8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en-US" altLang="zh-CN" sz="8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‘deliberately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difficult’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10" dirty="0">
                <a:solidFill>
                  <a:srgbClr val="000000"/>
                </a:solidFill>
                <a:latin typeface="Times New Roman"/>
                <a:ea typeface="Times New Roman"/>
              </a:rPr>
              <a:t>detailed</a:t>
            </a:r>
            <a:r>
              <a:rPr lang="en-US" altLang="zh-CN" sz="8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8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8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Everyday</a:t>
            </a:r>
            <a:r>
              <a:rPr lang="en-US" altLang="zh-CN" sz="8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hangingPunct="0" marL="0">
              <a:lnSpc>
                <a:spcPct val="95833"/>
              </a:lnSpc>
              <a:spcBef>
                <a:spcPts val="125"/>
              </a:spcBef>
            </a:pP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difference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errorproofing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views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errorproofing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doesn’t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care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whether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user’s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attitude</a:t>
            </a:r>
            <a:r>
              <a:rPr lang="en-US" altLang="zh-CN" sz="8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changes,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long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met.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Attitude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side-effect,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30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20" dirty="0">
                <a:solidFill>
                  <a:srgbClr val="000000"/>
                </a:solidFill>
                <a:latin typeface="Times New Roman"/>
                <a:ea typeface="Times New Roman"/>
              </a:rPr>
              <a:t>required.</a:t>
            </a:r>
          </a:p>
          <a:p>
            <a:pPr>
              <a:lnSpc>
                <a:spcPts val="105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dirty="0">
                <a:solidFill>
                  <a:srgbClr val="000000"/>
                </a:solidFill>
                <a:latin typeface="Times New Roman"/>
                <a:ea typeface="Times New Roman"/>
              </a:rPr>
              <a:t>Defaults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7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7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dirty="0">
                <a:solidFill>
                  <a:srgbClr val="000000"/>
                </a:solidFill>
                <a:latin typeface="Times New Roman"/>
                <a:ea typeface="Times New Roman"/>
              </a:rPr>
              <a:t>mean?</a:t>
            </a:r>
            <a:r>
              <a:rPr lang="en-US" altLang="zh-CN" sz="7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dirty="0">
                <a:solidFill>
                  <a:srgbClr val="000000"/>
                </a:solidFill>
                <a:latin typeface="Times New Roman"/>
                <a:ea typeface="Times New Roman"/>
              </a:rPr>
              <a:t>Opt-outs</a:t>
            </a:r>
            <a:r>
              <a:rPr lang="en-US" altLang="zh-CN" sz="7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screenshots</a:t>
            </a:r>
            <a:r>
              <a:rPr lang="en-US" altLang="zh-CN" sz="7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CIB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PDF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Brewer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software,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Google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search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‘recursion’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Yorkshire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Building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Society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website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respectively.</a:t>
            </a:r>
            <a:r>
              <a:rPr lang="en-US" altLang="zh-CN" sz="7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Lockton</a:t>
            </a:r>
          </a:p>
          <a:p>
            <a:pPr marL="0">
              <a:lnSpc>
                <a:spcPct val="100000"/>
              </a:lnSpc>
            </a:pP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3.ly/error</a:t>
            </a:r>
          </a:p>
        </p:txBody>
      </p:sp>
      <p:sp>
        <p:nvSpPr>
          <p:cNvPr id="375" name="TextBox 375"/>
          <p:cNvSpPr txBox="1"/>
          <p:nvPr/>
        </p:nvSpPr>
        <p:spPr>
          <a:xfrm>
            <a:off x="4547790" y="493493"/>
            <a:ext cx="280629" cy="68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" spc="45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450" spc="40" dirty="0">
                <a:solidFill>
                  <a:srgbClr val="fefefe"/>
                </a:solidFill>
                <a:latin typeface="Times New Roman"/>
                <a:ea typeface="Times New Roman"/>
              </a:rPr>
              <a:t>y/error</a:t>
            </a:r>
          </a:p>
        </p:txBody>
      </p:sp>
      <p:sp>
        <p:nvSpPr>
          <p:cNvPr id="376" name="TextBox 376"/>
          <p:cNvSpPr txBox="1"/>
          <p:nvPr/>
        </p:nvSpPr>
        <p:spPr>
          <a:xfrm>
            <a:off x="5017145" y="262972"/>
            <a:ext cx="156384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70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60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37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1943100"/>
            <a:ext cx="3390900" cy="1981200"/>
          </a:xfrm>
          <a:prstGeom prst="rect">
            <a:avLst/>
          </a:prstGeom>
        </p:spPr>
      </p:pic>
      <p:pic>
        <p:nvPicPr>
          <p:cNvPr id="379" name="Picture 37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0"/>
            <a:ext cx="3390900" cy="1935480"/>
          </a:xfrm>
          <a:prstGeom prst="rect">
            <a:avLst/>
          </a:prstGeom>
        </p:spPr>
      </p:pic>
      <p:sp>
        <p:nvSpPr>
          <p:cNvPr id="379" name="Freeform 379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Freeform 380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Freeform 381"> 
				</p:cNvPr>
          <p:cNvSpPr/>
          <p:nvPr/>
        </p:nvSpPr>
        <p:spPr>
          <a:xfrm>
            <a:off x="0" y="0"/>
            <a:ext cx="2734729" cy="664629"/>
          </a:xfrm>
          <a:custGeom>
            <a:avLst/>
            <a:gdLst>
              <a:gd name="connsiteX0" fmla="*/ 0 w 2734729"/>
              <a:gd name="connsiteY0" fmla="*/ 664629 h 664629"/>
              <a:gd name="connsiteX1" fmla="*/ 2734729 w 2734729"/>
              <a:gd name="connsiteY1" fmla="*/ 664629 h 664629"/>
              <a:gd name="connsiteX2" fmla="*/ 2734729 w 2734729"/>
              <a:gd name="connsiteY2" fmla="*/ 0 h 664629"/>
              <a:gd name="connsiteX3" fmla="*/ 0 w 2734729"/>
              <a:gd name="connsiteY3" fmla="*/ 0 h 664629"/>
              <a:gd name="connsiteX4" fmla="*/ 0 w 2734729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29">
                <a:moveTo>
                  <a:pt x="0" y="664629"/>
                </a:moveTo>
                <a:lnTo>
                  <a:pt x="2734729" y="664629"/>
                </a:lnTo>
                <a:lnTo>
                  <a:pt x="2734729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TextBox 382"/>
          <p:cNvSpPr txBox="1"/>
          <p:nvPr/>
        </p:nvSpPr>
        <p:spPr>
          <a:xfrm>
            <a:off x="121929" y="101101"/>
            <a:ext cx="2623619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1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3100" spc="5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100" spc="5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sure?</a:t>
            </a:r>
          </a:p>
        </p:txBody>
      </p:sp>
      <p:sp>
        <p:nvSpPr>
          <p:cNvPr id="383" name="TextBox 383"/>
          <p:cNvSpPr txBox="1"/>
          <p:nvPr/>
        </p:nvSpPr>
        <p:spPr>
          <a:xfrm>
            <a:off x="5020894" y="195050"/>
            <a:ext cx="354137" cy="460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1447">
              <a:lnSpc>
                <a:spcPct val="100000"/>
              </a:lnSpc>
            </a:pPr>
            <a:r>
              <a:rPr lang="en-US" altLang="zh-CN" sz="1900" spc="-9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384" name="TextBox 384"/>
          <p:cNvSpPr txBox="1"/>
          <p:nvPr/>
        </p:nvSpPr>
        <p:spPr>
          <a:xfrm>
            <a:off x="120178" y="888471"/>
            <a:ext cx="1896878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spc="9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34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20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95" dirty="0">
                <a:solidFill>
                  <a:srgbClr val="000000"/>
                </a:solidFill>
                <a:latin typeface="Times New Roman"/>
                <a:ea typeface="Times New Roman"/>
              </a:rPr>
              <a:t>extra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‘co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ea typeface="Times New Roman"/>
              </a:rPr>
              <a:t>nfirmation’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step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0" dirty="0">
                <a:solidFill>
                  <a:srgbClr val="000000"/>
                </a:solidFill>
                <a:latin typeface="Times New Roman"/>
                <a:ea typeface="Times New Roman"/>
              </a:rPr>
              <a:t>before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5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ea typeface="Times New Roman"/>
              </a:rPr>
              <a:t>perfo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rmed?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British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Rail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train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doors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require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passengers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lower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window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access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handle,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mounted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outside</a:t>
            </a:r>
          </a:p>
        </p:txBody>
      </p:sp>
      <p:sp>
        <p:nvSpPr>
          <p:cNvPr id="385" name="TextBox 385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38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387" name="Freeform 387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Freeform 388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Freeform 389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extBox 390"/>
          <p:cNvSpPr txBox="1"/>
          <p:nvPr/>
        </p:nvSpPr>
        <p:spPr>
          <a:xfrm>
            <a:off x="121929" y="112225"/>
            <a:ext cx="263220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Choice</a:t>
            </a:r>
            <a:r>
              <a:rPr lang="en-US" altLang="zh-CN" sz="3000" spc="10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editing</a:t>
            </a:r>
          </a:p>
        </p:txBody>
      </p:sp>
      <p:sp>
        <p:nvSpPr>
          <p:cNvPr id="391" name="TextBox 391"/>
          <p:cNvSpPr txBox="1"/>
          <p:nvPr/>
        </p:nvSpPr>
        <p:spPr>
          <a:xfrm>
            <a:off x="5020894" y="143048"/>
            <a:ext cx="397440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47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392" name="TextBox 392"/>
          <p:cNvSpPr txBox="1"/>
          <p:nvPr/>
        </p:nvSpPr>
        <p:spPr>
          <a:xfrm>
            <a:off x="120178" y="889803"/>
            <a:ext cx="2094449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edit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1900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presented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ones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av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ailable?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7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Choice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editing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driven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legislation,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e.g.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leaded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4-star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petrol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phased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EU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2000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(when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photo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was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taken)</a:t>
            </a:r>
          </a:p>
        </p:txBody>
      </p:sp>
      <p:sp>
        <p:nvSpPr>
          <p:cNvPr id="393" name="TextBox 393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395" name="Freeform 395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Freeform 396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Freeform 397"> 
				</p:cNvPr>
          <p:cNvSpPr/>
          <p:nvPr/>
        </p:nvSpPr>
        <p:spPr>
          <a:xfrm>
            <a:off x="0" y="0"/>
            <a:ext cx="3412058" cy="664642"/>
          </a:xfrm>
          <a:custGeom>
            <a:avLst/>
            <a:gdLst>
              <a:gd name="connsiteX0" fmla="*/ 0 w 3412058"/>
              <a:gd name="connsiteY0" fmla="*/ 664642 h 664642"/>
              <a:gd name="connsiteX1" fmla="*/ 3412058 w 3412058"/>
              <a:gd name="connsiteY1" fmla="*/ 664642 h 664642"/>
              <a:gd name="connsiteX2" fmla="*/ 3412058 w 3412058"/>
              <a:gd name="connsiteY2" fmla="*/ 0 h 664642"/>
              <a:gd name="connsiteX3" fmla="*/ 0 w 3412058"/>
              <a:gd name="connsiteY3" fmla="*/ 0 h 664642"/>
              <a:gd name="connsiteX4" fmla="*/ 0 w 3412058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058" h="664642">
                <a:moveTo>
                  <a:pt x="0" y="664642"/>
                </a:moveTo>
                <a:lnTo>
                  <a:pt x="3412058" y="664642"/>
                </a:lnTo>
                <a:lnTo>
                  <a:pt x="3412058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TextBox 398"/>
          <p:cNvSpPr txBox="1"/>
          <p:nvPr/>
        </p:nvSpPr>
        <p:spPr>
          <a:xfrm>
            <a:off x="121929" y="134472"/>
            <a:ext cx="327147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50" b="1" dirty="0">
                <a:solidFill>
                  <a:srgbClr val="fefefe"/>
                </a:solidFill>
                <a:latin typeface="Times New Roman"/>
                <a:ea typeface="Times New Roman"/>
              </a:rPr>
              <a:t>Conditional</a:t>
            </a:r>
            <a:r>
              <a:rPr lang="en-US" altLang="zh-CN" sz="2800" spc="-17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55" b="1" dirty="0">
                <a:solidFill>
                  <a:srgbClr val="fefefe"/>
                </a:solidFill>
                <a:latin typeface="Times New Roman"/>
                <a:ea typeface="Times New Roman"/>
              </a:rPr>
              <a:t>warnings</a:t>
            </a:r>
          </a:p>
        </p:txBody>
      </p:sp>
      <p:sp>
        <p:nvSpPr>
          <p:cNvPr id="399" name="TextBox 399"/>
          <p:cNvSpPr txBox="1"/>
          <p:nvPr/>
        </p:nvSpPr>
        <p:spPr>
          <a:xfrm>
            <a:off x="5020894" y="143048"/>
            <a:ext cx="397440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47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00" name="TextBox 400"/>
          <p:cNvSpPr txBox="1"/>
          <p:nvPr/>
        </p:nvSpPr>
        <p:spPr>
          <a:xfrm>
            <a:off x="120178" y="874116"/>
            <a:ext cx="1986523" cy="2916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4583"/>
              </a:lnSpc>
            </a:pP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warnings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5" dirty="0">
                <a:solidFill>
                  <a:srgbClr val="000000"/>
                </a:solidFill>
                <a:latin typeface="Times New Roman"/>
                <a:ea typeface="Times New Roman"/>
              </a:rPr>
              <a:t>based</a:t>
            </a:r>
            <a:r>
              <a:rPr lang="en-US" altLang="zh-CN" sz="1900" spc="-2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detecting</a:t>
            </a:r>
            <a:r>
              <a:rPr lang="en-US" altLang="zh-CN" sz="1900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error</a:t>
            </a:r>
            <a:r>
              <a:rPr lang="en-US" altLang="zh-CN" sz="19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they’ve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made,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make?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parking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brake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warning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light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car’s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dashboard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warning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driver: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drive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releasing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brake!</a:t>
            </a:r>
          </a:p>
        </p:txBody>
      </p:sp>
      <p:sp>
        <p:nvSpPr>
          <p:cNvPr id="401" name="TextBox 401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4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60" y="7620"/>
            <a:ext cx="3429000" cy="3916680"/>
          </a:xfrm>
          <a:prstGeom prst="rect">
            <a:avLst/>
          </a:prstGeom>
        </p:spPr>
      </p:pic>
      <p:sp>
        <p:nvSpPr>
          <p:cNvPr id="403" name="Freeform 40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Freeform 40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Freeform 405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TextBox 406"/>
          <p:cNvSpPr txBox="1"/>
          <p:nvPr/>
        </p:nvSpPr>
        <p:spPr>
          <a:xfrm>
            <a:off x="121929" y="101101"/>
            <a:ext cx="1657168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100" spc="130" b="1" dirty="0">
                <a:solidFill>
                  <a:srgbClr val="fefefe"/>
                </a:solidFill>
                <a:latin typeface="Times New Roman"/>
                <a:ea typeface="Times New Roman"/>
              </a:rPr>
              <a:t>Defa</a:t>
            </a:r>
            <a:r>
              <a:rPr lang="en-US" altLang="zh-CN" sz="3100" spc="125" b="1" dirty="0">
                <a:solidFill>
                  <a:srgbClr val="fefefe"/>
                </a:solidFill>
                <a:latin typeface="Times New Roman"/>
                <a:ea typeface="Times New Roman"/>
              </a:rPr>
              <a:t>ults</a:t>
            </a:r>
          </a:p>
        </p:txBody>
      </p:sp>
      <p:sp>
        <p:nvSpPr>
          <p:cNvPr id="407" name="TextBox 407"/>
          <p:cNvSpPr txBox="1"/>
          <p:nvPr/>
        </p:nvSpPr>
        <p:spPr>
          <a:xfrm>
            <a:off x="5020894" y="143048"/>
            <a:ext cx="397440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47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08" name="TextBox 408"/>
          <p:cNvSpPr txBox="1"/>
          <p:nvPr/>
        </p:nvSpPr>
        <p:spPr>
          <a:xfrm>
            <a:off x="120178" y="888471"/>
            <a:ext cx="2061957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spc="9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000" spc="19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90" dirty="0">
                <a:solidFill>
                  <a:srgbClr val="000000"/>
                </a:solidFill>
                <a:latin typeface="Times New Roman"/>
                <a:ea typeface="Times New Roman"/>
              </a:rPr>
              <a:t>default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00" dirty="0">
                <a:solidFill>
                  <a:srgbClr val="000000"/>
                </a:solidFill>
                <a:latin typeface="Times New Roman"/>
                <a:ea typeface="Times New Roman"/>
              </a:rPr>
              <a:t>setting</a:t>
            </a:r>
            <a:r>
              <a:rPr lang="en-US" altLang="zh-CN" sz="20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20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0" dirty="0">
                <a:solidFill>
                  <a:srgbClr val="000000"/>
                </a:solidFill>
                <a:latin typeface="Times New Roman"/>
                <a:ea typeface="Times New Roman"/>
              </a:rPr>
              <a:t>you’d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prefer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perfo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rm?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software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‘nag’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screen,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default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button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(pressed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just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hits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‘enter’)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licensing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rather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‘I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agree’</a:t>
            </a:r>
          </a:p>
        </p:txBody>
      </p:sp>
      <p:sp>
        <p:nvSpPr>
          <p:cNvPr id="409" name="TextBox 409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4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411" name="Freeform 41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Freeform 413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TextBox 414"/>
          <p:cNvSpPr txBox="1"/>
          <p:nvPr/>
        </p:nvSpPr>
        <p:spPr>
          <a:xfrm>
            <a:off x="121929" y="112225"/>
            <a:ext cx="262903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3000" spc="1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000" spc="18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ea typeface="Times New Roman"/>
              </a:rPr>
              <a:t>mean?</a:t>
            </a:r>
          </a:p>
        </p:txBody>
      </p:sp>
      <p:sp>
        <p:nvSpPr>
          <p:cNvPr id="415" name="TextBox 415"/>
          <p:cNvSpPr txBox="1"/>
          <p:nvPr/>
        </p:nvSpPr>
        <p:spPr>
          <a:xfrm>
            <a:off x="5020894" y="143048"/>
            <a:ext cx="397440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47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16" name="TextBox 416"/>
          <p:cNvSpPr txBox="1"/>
          <p:nvPr/>
        </p:nvSpPr>
        <p:spPr>
          <a:xfrm>
            <a:off x="120178" y="889803"/>
            <a:ext cx="1960703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detect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suggest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better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option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looks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error?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Google’s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suggestion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algorithm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continually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evolving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account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search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trends;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includes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nice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‘easter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egg’!</a:t>
            </a:r>
          </a:p>
        </p:txBody>
      </p:sp>
      <p:sp>
        <p:nvSpPr>
          <p:cNvPr id="417" name="TextBox 417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41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419" name="Freeform 419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Freeform 420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1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Freeform 421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TextBox 422"/>
          <p:cNvSpPr txBox="1"/>
          <p:nvPr/>
        </p:nvSpPr>
        <p:spPr>
          <a:xfrm>
            <a:off x="121929" y="101101"/>
            <a:ext cx="1779928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1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31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erlock</a:t>
            </a:r>
          </a:p>
        </p:txBody>
      </p:sp>
      <p:sp>
        <p:nvSpPr>
          <p:cNvPr id="423" name="TextBox 423"/>
          <p:cNvSpPr txBox="1"/>
          <p:nvPr/>
        </p:nvSpPr>
        <p:spPr>
          <a:xfrm>
            <a:off x="5020906" y="143048"/>
            <a:ext cx="397428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24" name="TextBox 424"/>
          <p:cNvSpPr txBox="1"/>
          <p:nvPr/>
        </p:nvSpPr>
        <p:spPr>
          <a:xfrm>
            <a:off x="120178" y="888471"/>
            <a:ext cx="1962781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5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can’t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70" dirty="0">
                <a:solidFill>
                  <a:srgbClr val="000000"/>
                </a:solidFill>
                <a:latin typeface="Times New Roman"/>
                <a:ea typeface="Times New Roman"/>
              </a:rPr>
              <a:t>performed</a:t>
            </a:r>
            <a:r>
              <a:rPr lang="en-US" altLang="zh-CN" sz="20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until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00" dirty="0">
                <a:solidFill>
                  <a:srgbClr val="000000"/>
                </a:solidFill>
                <a:latin typeface="Times New Roman"/>
                <a:ea typeface="Times New Roman"/>
              </a:rPr>
              <a:t>another</a:t>
            </a:r>
            <a:r>
              <a:rPr lang="en-US" altLang="zh-CN" sz="20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6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0" dirty="0">
                <a:solidFill>
                  <a:srgbClr val="000000"/>
                </a:solidFill>
                <a:latin typeface="Times New Roman"/>
                <a:ea typeface="Times New Roman"/>
              </a:rPr>
              <a:t>complet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modern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cash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machines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dispense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cash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until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remove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card,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less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likely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you’ll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leave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behind</a:t>
            </a:r>
          </a:p>
        </p:txBody>
      </p:sp>
      <p:sp>
        <p:nvSpPr>
          <p:cNvPr id="425" name="TextBox 425"/>
          <p:cNvSpPr txBox="1"/>
          <p:nvPr/>
        </p:nvSpPr>
        <p:spPr>
          <a:xfrm>
            <a:off x="5030894" y="3493619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Freeform 426"> 
				</p:cNvPr>
          <p:cNvSpPr/>
          <p:nvPr/>
        </p:nvSpPr>
        <p:spPr>
          <a:xfrm>
            <a:off x="0" y="0"/>
            <a:ext cx="3412058" cy="664642"/>
          </a:xfrm>
          <a:custGeom>
            <a:avLst/>
            <a:gdLst>
              <a:gd name="connsiteX0" fmla="*/ 0 w 3412058"/>
              <a:gd name="connsiteY0" fmla="*/ 664642 h 664642"/>
              <a:gd name="connsiteX1" fmla="*/ 3412058 w 3412058"/>
              <a:gd name="connsiteY1" fmla="*/ 664642 h 664642"/>
              <a:gd name="connsiteX2" fmla="*/ 3412058 w 3412058"/>
              <a:gd name="connsiteY2" fmla="*/ 0 h 664642"/>
              <a:gd name="connsiteX3" fmla="*/ 0 w 3412058"/>
              <a:gd name="connsiteY3" fmla="*/ 0 h 664642"/>
              <a:gd name="connsiteX4" fmla="*/ 0 w 3412058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058" h="664642">
                <a:moveTo>
                  <a:pt x="0" y="664642"/>
                </a:moveTo>
                <a:lnTo>
                  <a:pt x="3412058" y="664642"/>
                </a:lnTo>
                <a:lnTo>
                  <a:pt x="3412058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8" name="Picture 42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428" name="Freeform 428"> 
				</p:cNvPr>
          <p:cNvSpPr/>
          <p:nvPr/>
        </p:nvSpPr>
        <p:spPr>
          <a:xfrm>
            <a:off x="101600" y="3124200"/>
            <a:ext cx="2209800" cy="647700"/>
          </a:xfrm>
          <a:custGeom>
            <a:avLst/>
            <a:gdLst>
              <a:gd name="connsiteX0" fmla="*/ 2209800 w 2209800"/>
              <a:gd name="connsiteY0" fmla="*/ 342898 h 647700"/>
              <a:gd name="connsiteX1" fmla="*/ 1989366 w 2209800"/>
              <a:gd name="connsiteY1" fmla="*/ 660398 h 647700"/>
              <a:gd name="connsiteX2" fmla="*/ 20334 w 2209800"/>
              <a:gd name="connsiteY2" fmla="*/ 660398 h 647700"/>
              <a:gd name="connsiteX3" fmla="*/ 20334 w 2209800"/>
              <a:gd name="connsiteY3" fmla="*/ 25398 h 647700"/>
              <a:gd name="connsiteX4" fmla="*/ 1992325 w 2209800"/>
              <a:gd name="connsiteY4" fmla="*/ 25398 h 647700"/>
              <a:gd name="connsiteX5" fmla="*/ 2209800 w 2209800"/>
              <a:gd name="connsiteY5" fmla="*/ 342898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9800" h="647700">
                <a:moveTo>
                  <a:pt x="2209800" y="342898"/>
                </a:moveTo>
                <a:lnTo>
                  <a:pt x="1989366" y="660398"/>
                </a:lnTo>
                <a:lnTo>
                  <a:pt x="20334" y="660398"/>
                </a:lnTo>
                <a:lnTo>
                  <a:pt x="20334" y="25398"/>
                </a:lnTo>
                <a:lnTo>
                  <a:pt x="1992325" y="25398"/>
                </a:lnTo>
                <a:lnTo>
                  <a:pt x="2209800" y="34289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Freeform 429"> 
				</p:cNvPr>
          <p:cNvSpPr/>
          <p:nvPr/>
        </p:nvSpPr>
        <p:spPr>
          <a:xfrm>
            <a:off x="88900" y="31115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TextBox 430"/>
          <p:cNvSpPr txBox="1"/>
          <p:nvPr/>
        </p:nvSpPr>
        <p:spPr>
          <a:xfrm>
            <a:off x="121929" y="134472"/>
            <a:ext cx="331190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5" b="1" dirty="0">
                <a:solidFill>
                  <a:srgbClr val="fefefe"/>
                </a:solidFill>
                <a:latin typeface="Times New Roman"/>
                <a:ea typeface="Times New Roman"/>
              </a:rPr>
              <a:t>Matched</a:t>
            </a:r>
            <a:r>
              <a:rPr lang="en-US" altLang="zh-CN" sz="2800" spc="-17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affordances</a:t>
            </a:r>
          </a:p>
        </p:txBody>
      </p:sp>
      <p:sp>
        <p:nvSpPr>
          <p:cNvPr id="431" name="TextBox 431"/>
          <p:cNvSpPr txBox="1"/>
          <p:nvPr/>
        </p:nvSpPr>
        <p:spPr>
          <a:xfrm>
            <a:off x="5020894" y="143048"/>
            <a:ext cx="397440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47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32" name="TextBox 432"/>
          <p:cNvSpPr txBox="1"/>
          <p:nvPr/>
        </p:nvSpPr>
        <p:spPr>
          <a:xfrm>
            <a:off x="120178" y="889803"/>
            <a:ext cx="2093268" cy="2875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parts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fit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right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round,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products</a:t>
            </a:r>
            <a:r>
              <a:rPr lang="en-US" altLang="zh-CN" sz="19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9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bevelled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corner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SIM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cards,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memory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floppy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disks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ensures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can’t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inserted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wrong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round</a:t>
            </a:r>
          </a:p>
        </p:txBody>
      </p:sp>
      <p:sp>
        <p:nvSpPr>
          <p:cNvPr id="433" name="TextBox 433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Picture 4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435" name="Freeform 435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Freeform 436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Freeform 437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TextBox 438"/>
          <p:cNvSpPr txBox="1"/>
          <p:nvPr/>
        </p:nvSpPr>
        <p:spPr>
          <a:xfrm>
            <a:off x="121929" y="101101"/>
            <a:ext cx="1735710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100" spc="119" b="1" dirty="0">
                <a:solidFill>
                  <a:srgbClr val="fefefe"/>
                </a:solidFill>
                <a:latin typeface="Times New Roman"/>
                <a:ea typeface="Times New Roman"/>
              </a:rPr>
              <a:t>Opt-o</a:t>
            </a:r>
            <a:r>
              <a:rPr lang="en-US" altLang="zh-CN" sz="3100" spc="115" b="1" dirty="0">
                <a:solidFill>
                  <a:srgbClr val="fefefe"/>
                </a:solidFill>
                <a:latin typeface="Times New Roman"/>
                <a:ea typeface="Times New Roman"/>
              </a:rPr>
              <a:t>uts</a:t>
            </a:r>
          </a:p>
        </p:txBody>
      </p:sp>
      <p:sp>
        <p:nvSpPr>
          <p:cNvPr id="439" name="TextBox 439"/>
          <p:cNvSpPr txBox="1"/>
          <p:nvPr/>
        </p:nvSpPr>
        <p:spPr>
          <a:xfrm>
            <a:off x="5020462" y="143024"/>
            <a:ext cx="397872" cy="5330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1079">
              <a:lnSpc>
                <a:spcPct val="137083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40" name="TextBox 440"/>
          <p:cNvSpPr txBox="1"/>
          <p:nvPr/>
        </p:nvSpPr>
        <p:spPr>
          <a:xfrm>
            <a:off x="120178" y="889803"/>
            <a:ext cx="1952232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option</a:t>
            </a:r>
            <a:r>
              <a:rPr lang="en-US" altLang="zh-CN" sz="19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opt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of,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rather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opt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to?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building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society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asks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savers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opt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donating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interest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charity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default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donated</a:t>
            </a:r>
          </a:p>
        </p:txBody>
      </p:sp>
      <p:sp>
        <p:nvSpPr>
          <p:cNvPr id="441" name="TextBox 441"/>
          <p:cNvSpPr txBox="1"/>
          <p:nvPr/>
        </p:nvSpPr>
        <p:spPr>
          <a:xfrm>
            <a:off x="5030457" y="3493905"/>
            <a:ext cx="366388" cy="335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81"> 
				</p:cNvPr>
          <p:cNvSpPr/>
          <p:nvPr/>
        </p:nvSpPr>
        <p:spPr>
          <a:xfrm>
            <a:off x="205105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2"> 
				</p:cNvPr>
          <p:cNvSpPr/>
          <p:nvPr/>
        </p:nvSpPr>
        <p:spPr>
          <a:xfrm>
            <a:off x="277380" y="0"/>
            <a:ext cx="72263" cy="3657600"/>
          </a:xfrm>
          <a:custGeom>
            <a:avLst/>
            <a:gdLst>
              <a:gd name="connsiteX0" fmla="*/ 0 w 72263"/>
              <a:gd name="connsiteY0" fmla="*/ 3657600 h 3657600"/>
              <a:gd name="connsiteX1" fmla="*/ 72263 w 72263"/>
              <a:gd name="connsiteY1" fmla="*/ 3657600 h 3657600"/>
              <a:gd name="connsiteX2" fmla="*/ 72263 w 72263"/>
              <a:gd name="connsiteY2" fmla="*/ 0 h 3657600"/>
              <a:gd name="connsiteX3" fmla="*/ 0 w 72263"/>
              <a:gd name="connsiteY3" fmla="*/ 0 h 3657600"/>
              <a:gd name="connsiteX4" fmla="*/ 0 w 72263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3" h="3657600">
                <a:moveTo>
                  <a:pt x="0" y="3657600"/>
                </a:moveTo>
                <a:lnTo>
                  <a:pt x="72263" y="3657600"/>
                </a:lnTo>
                <a:lnTo>
                  <a:pt x="72263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3"> 
				</p:cNvPr>
          <p:cNvSpPr/>
          <p:nvPr/>
        </p:nvSpPr>
        <p:spPr>
          <a:xfrm>
            <a:off x="349643" y="0"/>
            <a:ext cx="72288" cy="3657460"/>
          </a:xfrm>
          <a:custGeom>
            <a:avLst/>
            <a:gdLst>
              <a:gd name="connsiteX0" fmla="*/ 72288 w 72288"/>
              <a:gd name="connsiteY0" fmla="*/ 3657460 h 3657460"/>
              <a:gd name="connsiteX1" fmla="*/ 0 w 72288"/>
              <a:gd name="connsiteY1" fmla="*/ 3657460 h 3657460"/>
              <a:gd name="connsiteX2" fmla="*/ 0 w 72288"/>
              <a:gd name="connsiteY2" fmla="*/ 0 h 3657460"/>
              <a:gd name="connsiteX3" fmla="*/ 72288 w 72288"/>
              <a:gd name="connsiteY3" fmla="*/ 0 h 3657460"/>
              <a:gd name="connsiteX4" fmla="*/ 72288 w 72288"/>
              <a:gd name="connsiteY4" fmla="*/ 3657460 h 36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460">
                <a:moveTo>
                  <a:pt x="72288" y="3657460"/>
                </a:moveTo>
                <a:lnTo>
                  <a:pt x="0" y="3657460"/>
                </a:lnTo>
                <a:lnTo>
                  <a:pt x="0" y="0"/>
                </a:lnTo>
                <a:lnTo>
                  <a:pt x="72288" y="0"/>
                </a:lnTo>
                <a:lnTo>
                  <a:pt x="72288" y="365746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4"> 
				</p:cNvPr>
          <p:cNvSpPr/>
          <p:nvPr/>
        </p:nvSpPr>
        <p:spPr>
          <a:xfrm>
            <a:off x="421932" y="0"/>
            <a:ext cx="72275" cy="3657600"/>
          </a:xfrm>
          <a:custGeom>
            <a:avLst/>
            <a:gdLst>
              <a:gd name="connsiteX0" fmla="*/ 0 w 72275"/>
              <a:gd name="connsiteY0" fmla="*/ 3657600 h 3657600"/>
              <a:gd name="connsiteX1" fmla="*/ 72275 w 72275"/>
              <a:gd name="connsiteY1" fmla="*/ 3657600 h 3657600"/>
              <a:gd name="connsiteX2" fmla="*/ 72275 w 72275"/>
              <a:gd name="connsiteY2" fmla="*/ 0 h 3657600"/>
              <a:gd name="connsiteX3" fmla="*/ 0 w 72275"/>
              <a:gd name="connsiteY3" fmla="*/ 0 h 3657600"/>
              <a:gd name="connsiteX4" fmla="*/ 0 w 7227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75" h="3657600">
                <a:moveTo>
                  <a:pt x="0" y="3657600"/>
                </a:moveTo>
                <a:lnTo>
                  <a:pt x="72275" y="3657600"/>
                </a:lnTo>
                <a:lnTo>
                  <a:pt x="7227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5"> 
				</p:cNvPr>
          <p:cNvSpPr/>
          <p:nvPr/>
        </p:nvSpPr>
        <p:spPr>
          <a:xfrm>
            <a:off x="494195" y="0"/>
            <a:ext cx="72301" cy="3657600"/>
          </a:xfrm>
          <a:custGeom>
            <a:avLst/>
            <a:gdLst>
              <a:gd name="connsiteX0" fmla="*/ 0 w 72301"/>
              <a:gd name="connsiteY0" fmla="*/ 3657600 h 3657600"/>
              <a:gd name="connsiteX1" fmla="*/ 72301 w 72301"/>
              <a:gd name="connsiteY1" fmla="*/ 3657600 h 3657600"/>
              <a:gd name="connsiteX2" fmla="*/ 72301 w 72301"/>
              <a:gd name="connsiteY2" fmla="*/ 0 h 3657600"/>
              <a:gd name="connsiteX3" fmla="*/ 0 w 72301"/>
              <a:gd name="connsiteY3" fmla="*/ 0 h 3657600"/>
              <a:gd name="connsiteX4" fmla="*/ 0 w 7230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1" h="3657600">
                <a:moveTo>
                  <a:pt x="0" y="3657600"/>
                </a:moveTo>
                <a:lnTo>
                  <a:pt x="72301" y="3657600"/>
                </a:lnTo>
                <a:lnTo>
                  <a:pt x="7230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6"> 
				</p:cNvPr>
          <p:cNvSpPr/>
          <p:nvPr/>
        </p:nvSpPr>
        <p:spPr>
          <a:xfrm>
            <a:off x="566496" y="0"/>
            <a:ext cx="72250" cy="3657600"/>
          </a:xfrm>
          <a:custGeom>
            <a:avLst/>
            <a:gdLst>
              <a:gd name="connsiteX0" fmla="*/ 0 w 72250"/>
              <a:gd name="connsiteY0" fmla="*/ 3657600 h 3657600"/>
              <a:gd name="connsiteX1" fmla="*/ 72250 w 72250"/>
              <a:gd name="connsiteY1" fmla="*/ 3657600 h 3657600"/>
              <a:gd name="connsiteX2" fmla="*/ 72250 w 72250"/>
              <a:gd name="connsiteY2" fmla="*/ 0 h 3657600"/>
              <a:gd name="connsiteX3" fmla="*/ 0 w 72250"/>
              <a:gd name="connsiteY3" fmla="*/ 0 h 3657600"/>
              <a:gd name="connsiteX4" fmla="*/ 0 w 7225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0" h="3657600">
                <a:moveTo>
                  <a:pt x="0" y="3657600"/>
                </a:moveTo>
                <a:lnTo>
                  <a:pt x="72250" y="3657600"/>
                </a:lnTo>
                <a:lnTo>
                  <a:pt x="7225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7"> 
				</p:cNvPr>
          <p:cNvSpPr/>
          <p:nvPr/>
        </p:nvSpPr>
        <p:spPr>
          <a:xfrm>
            <a:off x="638746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8"> 
				</p:cNvPr>
          <p:cNvSpPr/>
          <p:nvPr/>
        </p:nvSpPr>
        <p:spPr>
          <a:xfrm>
            <a:off x="711022" y="0"/>
            <a:ext cx="66636" cy="3657600"/>
          </a:xfrm>
          <a:custGeom>
            <a:avLst/>
            <a:gdLst>
              <a:gd name="connsiteX0" fmla="*/ 0 w 66636"/>
              <a:gd name="connsiteY0" fmla="*/ 3657600 h 3657600"/>
              <a:gd name="connsiteX1" fmla="*/ 66636 w 66636"/>
              <a:gd name="connsiteY1" fmla="*/ 3657600 h 3657600"/>
              <a:gd name="connsiteX2" fmla="*/ 66636 w 66636"/>
              <a:gd name="connsiteY2" fmla="*/ 0 h 3657600"/>
              <a:gd name="connsiteX3" fmla="*/ 0 w 66636"/>
              <a:gd name="connsiteY3" fmla="*/ 0 h 3657600"/>
              <a:gd name="connsiteX4" fmla="*/ 0 w 66636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6" h="3657600">
                <a:moveTo>
                  <a:pt x="0" y="3657600"/>
                </a:moveTo>
                <a:lnTo>
                  <a:pt x="66636" y="3657600"/>
                </a:lnTo>
                <a:lnTo>
                  <a:pt x="66636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9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340" y="114300"/>
            <a:ext cx="1447800" cy="3314700"/>
          </a:xfrm>
          <a:prstGeom prst="rect">
            <a:avLst/>
          </a:prstGeom>
        </p:spPr>
      </p:pic>
      <p:sp>
        <p:nvSpPr>
          <p:cNvPr id="90" name="Freeform 90"> 
				</p:cNvPr>
          <p:cNvSpPr/>
          <p:nvPr/>
        </p:nvSpPr>
        <p:spPr>
          <a:xfrm>
            <a:off x="120650" y="2203450"/>
            <a:ext cx="1327150" cy="1162050"/>
          </a:xfrm>
          <a:custGeom>
            <a:avLst/>
            <a:gdLst>
              <a:gd name="connsiteX0" fmla="*/ 1333500 w 1327150"/>
              <a:gd name="connsiteY0" fmla="*/ 1174420 h 1162050"/>
              <a:gd name="connsiteX1" fmla="*/ 12700 w 1327150"/>
              <a:gd name="connsiteY1" fmla="*/ 1174420 h 1162050"/>
              <a:gd name="connsiteX2" fmla="*/ 12700 w 1327150"/>
              <a:gd name="connsiteY2" fmla="*/ 6350 h 1162050"/>
              <a:gd name="connsiteX3" fmla="*/ 1333500 w 1327150"/>
              <a:gd name="connsiteY3" fmla="*/ 6350 h 1162050"/>
              <a:gd name="connsiteX4" fmla="*/ 1333500 w 1327150"/>
              <a:gd name="connsiteY4" fmla="*/ 117442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7150" h="1162050">
                <a:moveTo>
                  <a:pt x="1333500" y="1174420"/>
                </a:moveTo>
                <a:lnTo>
                  <a:pt x="12700" y="1174420"/>
                </a:lnTo>
                <a:lnTo>
                  <a:pt x="12700" y="6350"/>
                </a:lnTo>
                <a:lnTo>
                  <a:pt x="1333500" y="6350"/>
                </a:lnTo>
                <a:lnTo>
                  <a:pt x="1333500" y="1174420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1"> 
				</p:cNvPr>
          <p:cNvSpPr/>
          <p:nvPr/>
        </p:nvSpPr>
        <p:spPr>
          <a:xfrm>
            <a:off x="260350" y="2305050"/>
            <a:ext cx="527050" cy="400050"/>
          </a:xfrm>
          <a:custGeom>
            <a:avLst/>
            <a:gdLst>
              <a:gd name="connsiteX0" fmla="*/ 535998 w 527050"/>
              <a:gd name="connsiteY0" fmla="*/ 408260 h 400050"/>
              <a:gd name="connsiteX1" fmla="*/ 7360 w 527050"/>
              <a:gd name="connsiteY1" fmla="*/ 408260 h 400050"/>
              <a:gd name="connsiteX2" fmla="*/ 7360 w 527050"/>
              <a:gd name="connsiteY2" fmla="*/ 17240 h 400050"/>
              <a:gd name="connsiteX3" fmla="*/ 535998 w 527050"/>
              <a:gd name="connsiteY3" fmla="*/ 40826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400050">
                <a:moveTo>
                  <a:pt x="535998" y="408260"/>
                </a:moveTo>
                <a:lnTo>
                  <a:pt x="7360" y="408260"/>
                </a:lnTo>
                <a:lnTo>
                  <a:pt x="7360" y="17240"/>
                </a:lnTo>
                <a:lnTo>
                  <a:pt x="535998" y="40826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2"> 
				</p:cNvPr>
          <p:cNvSpPr/>
          <p:nvPr/>
        </p:nvSpPr>
        <p:spPr>
          <a:xfrm>
            <a:off x="260350" y="2305050"/>
            <a:ext cx="527050" cy="400050"/>
          </a:xfrm>
          <a:custGeom>
            <a:avLst/>
            <a:gdLst>
              <a:gd name="connsiteX0" fmla="*/ 535998 w 527050"/>
              <a:gd name="connsiteY0" fmla="*/ 408260 h 400050"/>
              <a:gd name="connsiteX1" fmla="*/ 7360 w 527050"/>
              <a:gd name="connsiteY1" fmla="*/ 408260 h 400050"/>
              <a:gd name="connsiteX2" fmla="*/ 7360 w 527050"/>
              <a:gd name="connsiteY2" fmla="*/ 17240 h 400050"/>
              <a:gd name="connsiteX3" fmla="*/ 535998 w 527050"/>
              <a:gd name="connsiteY3" fmla="*/ 408260 h 400050"/>
              <a:gd name="connsiteX4" fmla="*/ 535998 w 527050"/>
              <a:gd name="connsiteY4" fmla="*/ 40826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050" h="400050">
                <a:moveTo>
                  <a:pt x="535998" y="408260"/>
                </a:moveTo>
                <a:lnTo>
                  <a:pt x="7360" y="408260"/>
                </a:lnTo>
                <a:lnTo>
                  <a:pt x="7360" y="17240"/>
                </a:lnTo>
                <a:lnTo>
                  <a:pt x="535998" y="408260"/>
                </a:lnTo>
                <a:lnTo>
                  <a:pt x="535998" y="40826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3"> 
				</p:cNvPr>
          <p:cNvSpPr/>
          <p:nvPr/>
        </p:nvSpPr>
        <p:spPr>
          <a:xfrm>
            <a:off x="781050" y="2305050"/>
            <a:ext cx="539750" cy="400050"/>
          </a:xfrm>
          <a:custGeom>
            <a:avLst/>
            <a:gdLst>
              <a:gd name="connsiteX0" fmla="*/ 15298 w 539750"/>
              <a:gd name="connsiteY0" fmla="*/ 408260 h 400050"/>
              <a:gd name="connsiteX1" fmla="*/ 543935 w 539750"/>
              <a:gd name="connsiteY1" fmla="*/ 408260 h 400050"/>
              <a:gd name="connsiteX2" fmla="*/ 543935 w 539750"/>
              <a:gd name="connsiteY2" fmla="*/ 17240 h 400050"/>
              <a:gd name="connsiteX3" fmla="*/ 15298 w 539750"/>
              <a:gd name="connsiteY3" fmla="*/ 40826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50" h="400050">
                <a:moveTo>
                  <a:pt x="15298" y="408260"/>
                </a:moveTo>
                <a:lnTo>
                  <a:pt x="543935" y="408260"/>
                </a:lnTo>
                <a:lnTo>
                  <a:pt x="543935" y="17240"/>
                </a:lnTo>
                <a:lnTo>
                  <a:pt x="15298" y="40826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4"> 
				</p:cNvPr>
          <p:cNvSpPr/>
          <p:nvPr/>
        </p:nvSpPr>
        <p:spPr>
          <a:xfrm>
            <a:off x="781050" y="2305050"/>
            <a:ext cx="539750" cy="400050"/>
          </a:xfrm>
          <a:custGeom>
            <a:avLst/>
            <a:gdLst>
              <a:gd name="connsiteX0" fmla="*/ 15298 w 539750"/>
              <a:gd name="connsiteY0" fmla="*/ 408260 h 400050"/>
              <a:gd name="connsiteX1" fmla="*/ 543935 w 539750"/>
              <a:gd name="connsiteY1" fmla="*/ 408260 h 400050"/>
              <a:gd name="connsiteX2" fmla="*/ 543935 w 539750"/>
              <a:gd name="connsiteY2" fmla="*/ 17240 h 400050"/>
              <a:gd name="connsiteX3" fmla="*/ 15298 w 539750"/>
              <a:gd name="connsiteY3" fmla="*/ 408260 h 400050"/>
              <a:gd name="connsiteX4" fmla="*/ 15298 w 539750"/>
              <a:gd name="connsiteY4" fmla="*/ 40826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400050">
                <a:moveTo>
                  <a:pt x="15298" y="408260"/>
                </a:moveTo>
                <a:lnTo>
                  <a:pt x="543935" y="408260"/>
                </a:lnTo>
                <a:lnTo>
                  <a:pt x="543935" y="17240"/>
                </a:lnTo>
                <a:lnTo>
                  <a:pt x="15298" y="408260"/>
                </a:lnTo>
                <a:lnTo>
                  <a:pt x="15298" y="40826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5"> 
				</p:cNvPr>
          <p:cNvSpPr/>
          <p:nvPr/>
        </p:nvSpPr>
        <p:spPr>
          <a:xfrm>
            <a:off x="260350" y="2698750"/>
            <a:ext cx="527050" cy="400050"/>
          </a:xfrm>
          <a:custGeom>
            <a:avLst/>
            <a:gdLst>
              <a:gd name="connsiteX0" fmla="*/ 535998 w 527050"/>
              <a:gd name="connsiteY0" fmla="*/ 14399 h 400050"/>
              <a:gd name="connsiteX1" fmla="*/ 7360 w 527050"/>
              <a:gd name="connsiteY1" fmla="*/ 14399 h 400050"/>
              <a:gd name="connsiteX2" fmla="*/ 7360 w 527050"/>
              <a:gd name="connsiteY2" fmla="*/ 405419 h 400050"/>
              <a:gd name="connsiteX3" fmla="*/ 535998 w 527050"/>
              <a:gd name="connsiteY3" fmla="*/ 1439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400050">
                <a:moveTo>
                  <a:pt x="535998" y="14399"/>
                </a:moveTo>
                <a:lnTo>
                  <a:pt x="7360" y="14399"/>
                </a:lnTo>
                <a:lnTo>
                  <a:pt x="7360" y="405419"/>
                </a:lnTo>
                <a:lnTo>
                  <a:pt x="535998" y="14399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6"> 
				</p:cNvPr>
          <p:cNvSpPr/>
          <p:nvPr/>
        </p:nvSpPr>
        <p:spPr>
          <a:xfrm>
            <a:off x="260350" y="2698750"/>
            <a:ext cx="527050" cy="400050"/>
          </a:xfrm>
          <a:custGeom>
            <a:avLst/>
            <a:gdLst>
              <a:gd name="connsiteX0" fmla="*/ 535998 w 527050"/>
              <a:gd name="connsiteY0" fmla="*/ 14399 h 400050"/>
              <a:gd name="connsiteX1" fmla="*/ 7360 w 527050"/>
              <a:gd name="connsiteY1" fmla="*/ 14399 h 400050"/>
              <a:gd name="connsiteX2" fmla="*/ 7360 w 527050"/>
              <a:gd name="connsiteY2" fmla="*/ 405419 h 400050"/>
              <a:gd name="connsiteX3" fmla="*/ 535998 w 527050"/>
              <a:gd name="connsiteY3" fmla="*/ 14399 h 400050"/>
              <a:gd name="connsiteX4" fmla="*/ 535998 w 527050"/>
              <a:gd name="connsiteY4" fmla="*/ 1439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050" h="400050">
                <a:moveTo>
                  <a:pt x="535998" y="14399"/>
                </a:moveTo>
                <a:lnTo>
                  <a:pt x="7360" y="14399"/>
                </a:lnTo>
                <a:lnTo>
                  <a:pt x="7360" y="405419"/>
                </a:lnTo>
                <a:lnTo>
                  <a:pt x="535998" y="14399"/>
                </a:lnTo>
                <a:lnTo>
                  <a:pt x="535998" y="1439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7"> 
				</p:cNvPr>
          <p:cNvSpPr/>
          <p:nvPr/>
        </p:nvSpPr>
        <p:spPr>
          <a:xfrm>
            <a:off x="781050" y="2698750"/>
            <a:ext cx="539750" cy="400050"/>
          </a:xfrm>
          <a:custGeom>
            <a:avLst/>
            <a:gdLst>
              <a:gd name="connsiteX0" fmla="*/ 15298 w 539750"/>
              <a:gd name="connsiteY0" fmla="*/ 14399 h 400050"/>
              <a:gd name="connsiteX1" fmla="*/ 543935 w 539750"/>
              <a:gd name="connsiteY1" fmla="*/ 14399 h 400050"/>
              <a:gd name="connsiteX2" fmla="*/ 543935 w 539750"/>
              <a:gd name="connsiteY2" fmla="*/ 405419 h 400050"/>
              <a:gd name="connsiteX3" fmla="*/ 15298 w 539750"/>
              <a:gd name="connsiteY3" fmla="*/ 1439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50" h="400050">
                <a:moveTo>
                  <a:pt x="15298" y="14399"/>
                </a:moveTo>
                <a:lnTo>
                  <a:pt x="543935" y="14399"/>
                </a:lnTo>
                <a:lnTo>
                  <a:pt x="543935" y="405419"/>
                </a:lnTo>
                <a:lnTo>
                  <a:pt x="15298" y="14399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8"> 
				</p:cNvPr>
          <p:cNvSpPr/>
          <p:nvPr/>
        </p:nvSpPr>
        <p:spPr>
          <a:xfrm>
            <a:off x="781050" y="2698750"/>
            <a:ext cx="539750" cy="400050"/>
          </a:xfrm>
          <a:custGeom>
            <a:avLst/>
            <a:gdLst>
              <a:gd name="connsiteX0" fmla="*/ 15298 w 539750"/>
              <a:gd name="connsiteY0" fmla="*/ 14399 h 400050"/>
              <a:gd name="connsiteX1" fmla="*/ 543935 w 539750"/>
              <a:gd name="connsiteY1" fmla="*/ 14399 h 400050"/>
              <a:gd name="connsiteX2" fmla="*/ 543935 w 539750"/>
              <a:gd name="connsiteY2" fmla="*/ 405419 h 400050"/>
              <a:gd name="connsiteX3" fmla="*/ 15298 w 539750"/>
              <a:gd name="connsiteY3" fmla="*/ 14399 h 400050"/>
              <a:gd name="connsiteX4" fmla="*/ 15298 w 539750"/>
              <a:gd name="connsiteY4" fmla="*/ 1439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400050">
                <a:moveTo>
                  <a:pt x="15298" y="14399"/>
                </a:moveTo>
                <a:lnTo>
                  <a:pt x="543935" y="14399"/>
                </a:lnTo>
                <a:lnTo>
                  <a:pt x="543935" y="405419"/>
                </a:lnTo>
                <a:lnTo>
                  <a:pt x="15298" y="14399"/>
                </a:lnTo>
                <a:lnTo>
                  <a:pt x="15298" y="1439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9"> 
				</p:cNvPr>
          <p:cNvSpPr/>
          <p:nvPr/>
        </p:nvSpPr>
        <p:spPr>
          <a:xfrm>
            <a:off x="260350" y="2305050"/>
            <a:ext cx="527050" cy="400050"/>
          </a:xfrm>
          <a:custGeom>
            <a:avLst/>
            <a:gdLst>
              <a:gd name="connsiteX0" fmla="*/ 7360 w 527050"/>
              <a:gd name="connsiteY0" fmla="*/ 17239 h 400050"/>
              <a:gd name="connsiteX1" fmla="*/ 535998 w 527050"/>
              <a:gd name="connsiteY1" fmla="*/ 17239 h 400050"/>
              <a:gd name="connsiteX2" fmla="*/ 535998 w 527050"/>
              <a:gd name="connsiteY2" fmla="*/ 408259 h 400050"/>
              <a:gd name="connsiteX3" fmla="*/ 7360 w 527050"/>
              <a:gd name="connsiteY3" fmla="*/ 1723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050" h="400050">
                <a:moveTo>
                  <a:pt x="7360" y="17239"/>
                </a:moveTo>
                <a:lnTo>
                  <a:pt x="535998" y="17239"/>
                </a:lnTo>
                <a:lnTo>
                  <a:pt x="535998" y="408259"/>
                </a:lnTo>
                <a:lnTo>
                  <a:pt x="7360" y="17239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100"> 
				</p:cNvPr>
          <p:cNvSpPr/>
          <p:nvPr/>
        </p:nvSpPr>
        <p:spPr>
          <a:xfrm>
            <a:off x="260350" y="2305050"/>
            <a:ext cx="527050" cy="400050"/>
          </a:xfrm>
          <a:custGeom>
            <a:avLst/>
            <a:gdLst>
              <a:gd name="connsiteX0" fmla="*/ 7360 w 527050"/>
              <a:gd name="connsiteY0" fmla="*/ 17238 h 400050"/>
              <a:gd name="connsiteX1" fmla="*/ 535998 w 527050"/>
              <a:gd name="connsiteY1" fmla="*/ 17238 h 400050"/>
              <a:gd name="connsiteX2" fmla="*/ 535998 w 527050"/>
              <a:gd name="connsiteY2" fmla="*/ 408259 h 400050"/>
              <a:gd name="connsiteX3" fmla="*/ 7360 w 527050"/>
              <a:gd name="connsiteY3" fmla="*/ 17238 h 400050"/>
              <a:gd name="connsiteX4" fmla="*/ 7360 w 527050"/>
              <a:gd name="connsiteY4" fmla="*/ 17238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050" h="400050">
                <a:moveTo>
                  <a:pt x="7360" y="17238"/>
                </a:moveTo>
                <a:lnTo>
                  <a:pt x="535998" y="17238"/>
                </a:lnTo>
                <a:lnTo>
                  <a:pt x="535998" y="408259"/>
                </a:lnTo>
                <a:lnTo>
                  <a:pt x="7360" y="17238"/>
                </a:lnTo>
                <a:lnTo>
                  <a:pt x="7360" y="1723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1"> 
				</p:cNvPr>
          <p:cNvSpPr/>
          <p:nvPr/>
        </p:nvSpPr>
        <p:spPr>
          <a:xfrm>
            <a:off x="781050" y="2305050"/>
            <a:ext cx="539750" cy="400050"/>
          </a:xfrm>
          <a:custGeom>
            <a:avLst/>
            <a:gdLst>
              <a:gd name="connsiteX0" fmla="*/ 543935 w 539750"/>
              <a:gd name="connsiteY0" fmla="*/ 17239 h 400050"/>
              <a:gd name="connsiteX1" fmla="*/ 15298 w 539750"/>
              <a:gd name="connsiteY1" fmla="*/ 17239 h 400050"/>
              <a:gd name="connsiteX2" fmla="*/ 15298 w 539750"/>
              <a:gd name="connsiteY2" fmla="*/ 408259 h 400050"/>
              <a:gd name="connsiteX3" fmla="*/ 543935 w 539750"/>
              <a:gd name="connsiteY3" fmla="*/ 1723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50" h="400050">
                <a:moveTo>
                  <a:pt x="543935" y="17239"/>
                </a:moveTo>
                <a:lnTo>
                  <a:pt x="15298" y="17239"/>
                </a:lnTo>
                <a:lnTo>
                  <a:pt x="15298" y="408259"/>
                </a:lnTo>
                <a:lnTo>
                  <a:pt x="543935" y="17239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2"> 
				</p:cNvPr>
          <p:cNvSpPr/>
          <p:nvPr/>
        </p:nvSpPr>
        <p:spPr>
          <a:xfrm>
            <a:off x="781050" y="2305050"/>
            <a:ext cx="539750" cy="400050"/>
          </a:xfrm>
          <a:custGeom>
            <a:avLst/>
            <a:gdLst>
              <a:gd name="connsiteX0" fmla="*/ 543935 w 539750"/>
              <a:gd name="connsiteY0" fmla="*/ 17238 h 400050"/>
              <a:gd name="connsiteX1" fmla="*/ 15298 w 539750"/>
              <a:gd name="connsiteY1" fmla="*/ 17238 h 400050"/>
              <a:gd name="connsiteX2" fmla="*/ 15298 w 539750"/>
              <a:gd name="connsiteY2" fmla="*/ 408259 h 400050"/>
              <a:gd name="connsiteX3" fmla="*/ 543935 w 539750"/>
              <a:gd name="connsiteY3" fmla="*/ 17238 h 400050"/>
              <a:gd name="connsiteX4" fmla="*/ 543935 w 539750"/>
              <a:gd name="connsiteY4" fmla="*/ 17238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400050">
                <a:moveTo>
                  <a:pt x="543935" y="17238"/>
                </a:moveTo>
                <a:lnTo>
                  <a:pt x="15298" y="17238"/>
                </a:lnTo>
                <a:lnTo>
                  <a:pt x="15298" y="408259"/>
                </a:lnTo>
                <a:lnTo>
                  <a:pt x="543935" y="17238"/>
                </a:lnTo>
                <a:lnTo>
                  <a:pt x="543935" y="1723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3"> 
				</p:cNvPr>
          <p:cNvSpPr/>
          <p:nvPr/>
        </p:nvSpPr>
        <p:spPr>
          <a:xfrm>
            <a:off x="247650" y="2698750"/>
            <a:ext cx="539750" cy="400050"/>
          </a:xfrm>
          <a:custGeom>
            <a:avLst/>
            <a:gdLst>
              <a:gd name="connsiteX0" fmla="*/ 18473 w 539750"/>
              <a:gd name="connsiteY0" fmla="*/ 405421 h 400050"/>
              <a:gd name="connsiteX1" fmla="*/ 547110 w 539750"/>
              <a:gd name="connsiteY1" fmla="*/ 405421 h 400050"/>
              <a:gd name="connsiteX2" fmla="*/ 547110 w 539750"/>
              <a:gd name="connsiteY2" fmla="*/ 14400 h 400050"/>
              <a:gd name="connsiteX3" fmla="*/ 18473 w 539750"/>
              <a:gd name="connsiteY3" fmla="*/ 40542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50" h="400050">
                <a:moveTo>
                  <a:pt x="18473" y="405421"/>
                </a:moveTo>
                <a:lnTo>
                  <a:pt x="547110" y="405421"/>
                </a:lnTo>
                <a:lnTo>
                  <a:pt x="547110" y="14400"/>
                </a:lnTo>
                <a:lnTo>
                  <a:pt x="18473" y="405421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4"> 
				</p:cNvPr>
          <p:cNvSpPr/>
          <p:nvPr/>
        </p:nvSpPr>
        <p:spPr>
          <a:xfrm>
            <a:off x="247650" y="2698750"/>
            <a:ext cx="539750" cy="400050"/>
          </a:xfrm>
          <a:custGeom>
            <a:avLst/>
            <a:gdLst>
              <a:gd name="connsiteX0" fmla="*/ 18473 w 539750"/>
              <a:gd name="connsiteY0" fmla="*/ 405420 h 400050"/>
              <a:gd name="connsiteX1" fmla="*/ 547110 w 539750"/>
              <a:gd name="connsiteY1" fmla="*/ 405420 h 400050"/>
              <a:gd name="connsiteX2" fmla="*/ 547110 w 539750"/>
              <a:gd name="connsiteY2" fmla="*/ 14400 h 400050"/>
              <a:gd name="connsiteX3" fmla="*/ 18473 w 539750"/>
              <a:gd name="connsiteY3" fmla="*/ 405420 h 400050"/>
              <a:gd name="connsiteX4" fmla="*/ 18473 w 539750"/>
              <a:gd name="connsiteY4" fmla="*/ 40542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400050">
                <a:moveTo>
                  <a:pt x="18473" y="405420"/>
                </a:moveTo>
                <a:lnTo>
                  <a:pt x="547110" y="405420"/>
                </a:lnTo>
                <a:lnTo>
                  <a:pt x="547110" y="14400"/>
                </a:lnTo>
                <a:lnTo>
                  <a:pt x="18473" y="405420"/>
                </a:lnTo>
                <a:lnTo>
                  <a:pt x="18473" y="4054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5"> 
				</p:cNvPr>
          <p:cNvSpPr/>
          <p:nvPr/>
        </p:nvSpPr>
        <p:spPr>
          <a:xfrm>
            <a:off x="781050" y="2698750"/>
            <a:ext cx="539750" cy="400050"/>
          </a:xfrm>
          <a:custGeom>
            <a:avLst/>
            <a:gdLst>
              <a:gd name="connsiteX0" fmla="*/ 542348 w 539750"/>
              <a:gd name="connsiteY0" fmla="*/ 405421 h 400050"/>
              <a:gd name="connsiteX1" fmla="*/ 13710 w 539750"/>
              <a:gd name="connsiteY1" fmla="*/ 405421 h 400050"/>
              <a:gd name="connsiteX2" fmla="*/ 13710 w 539750"/>
              <a:gd name="connsiteY2" fmla="*/ 14400 h 400050"/>
              <a:gd name="connsiteX3" fmla="*/ 542348 w 539750"/>
              <a:gd name="connsiteY3" fmla="*/ 40542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50" h="400050">
                <a:moveTo>
                  <a:pt x="542348" y="405421"/>
                </a:moveTo>
                <a:lnTo>
                  <a:pt x="13710" y="405421"/>
                </a:lnTo>
                <a:lnTo>
                  <a:pt x="13710" y="14400"/>
                </a:lnTo>
                <a:lnTo>
                  <a:pt x="542348" y="405421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6"> 
				</p:cNvPr>
          <p:cNvSpPr/>
          <p:nvPr/>
        </p:nvSpPr>
        <p:spPr>
          <a:xfrm>
            <a:off x="781050" y="2698750"/>
            <a:ext cx="539750" cy="400050"/>
          </a:xfrm>
          <a:custGeom>
            <a:avLst/>
            <a:gdLst>
              <a:gd name="connsiteX0" fmla="*/ 542348 w 539750"/>
              <a:gd name="connsiteY0" fmla="*/ 405420 h 400050"/>
              <a:gd name="connsiteX1" fmla="*/ 13710 w 539750"/>
              <a:gd name="connsiteY1" fmla="*/ 405420 h 400050"/>
              <a:gd name="connsiteX2" fmla="*/ 13710 w 539750"/>
              <a:gd name="connsiteY2" fmla="*/ 14400 h 400050"/>
              <a:gd name="connsiteX3" fmla="*/ 542348 w 539750"/>
              <a:gd name="connsiteY3" fmla="*/ 405420 h 400050"/>
              <a:gd name="connsiteX4" fmla="*/ 542348 w 539750"/>
              <a:gd name="connsiteY4" fmla="*/ 40542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400050">
                <a:moveTo>
                  <a:pt x="542348" y="405420"/>
                </a:moveTo>
                <a:lnTo>
                  <a:pt x="13710" y="405420"/>
                </a:lnTo>
                <a:lnTo>
                  <a:pt x="13710" y="14400"/>
                </a:lnTo>
                <a:lnTo>
                  <a:pt x="542348" y="405420"/>
                </a:lnTo>
                <a:lnTo>
                  <a:pt x="542348" y="4054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9e9e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7"> 
				</p:cNvPr>
          <p:cNvSpPr/>
          <p:nvPr/>
        </p:nvSpPr>
        <p:spPr>
          <a:xfrm>
            <a:off x="209550" y="2317750"/>
            <a:ext cx="6350" cy="717550"/>
          </a:xfrm>
          <a:custGeom>
            <a:avLst/>
            <a:gdLst>
              <a:gd name="connsiteX0" fmla="*/ 15905 w 6350"/>
              <a:gd name="connsiteY0" fmla="*/ 8036 h 717550"/>
              <a:gd name="connsiteX1" fmla="*/ 15905 w 6350"/>
              <a:gd name="connsiteY1" fmla="*/ 721497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717550">
                <a:moveTo>
                  <a:pt x="15905" y="8036"/>
                </a:moveTo>
                <a:lnTo>
                  <a:pt x="15905" y="721497"/>
                </a:lnTo>
              </a:path>
            </a:pathLst>
          </a:custGeom>
          <a:ln w="63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8"> 
				</p:cNvPr>
          <p:cNvSpPr/>
          <p:nvPr/>
        </p:nvSpPr>
        <p:spPr>
          <a:xfrm>
            <a:off x="1352550" y="2368550"/>
            <a:ext cx="6350" cy="717550"/>
          </a:xfrm>
          <a:custGeom>
            <a:avLst/>
            <a:gdLst>
              <a:gd name="connsiteX0" fmla="*/ 15713 w 6350"/>
              <a:gd name="connsiteY0" fmla="*/ 13121 h 717550"/>
              <a:gd name="connsiteX1" fmla="*/ 15713 w 6350"/>
              <a:gd name="connsiteY1" fmla="*/ 726582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717550">
                <a:moveTo>
                  <a:pt x="15713" y="13121"/>
                </a:moveTo>
                <a:lnTo>
                  <a:pt x="15713" y="726582"/>
                </a:lnTo>
              </a:path>
            </a:pathLst>
          </a:custGeom>
          <a:ln w="63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9"> 
				</p:cNvPr>
          <p:cNvSpPr/>
          <p:nvPr/>
        </p:nvSpPr>
        <p:spPr>
          <a:xfrm>
            <a:off x="514350" y="2279650"/>
            <a:ext cx="730250" cy="6350"/>
          </a:xfrm>
          <a:custGeom>
            <a:avLst/>
            <a:gdLst>
              <a:gd name="connsiteX0" fmla="*/ 14218 w 730250"/>
              <a:gd name="connsiteY0" fmla="*/ 8247 h 6350"/>
              <a:gd name="connsiteX1" fmla="*/ 731591 w 730250"/>
              <a:gd name="connsiteY1" fmla="*/ 8247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250" h="6350">
                <a:moveTo>
                  <a:pt x="14218" y="8247"/>
                </a:moveTo>
                <a:lnTo>
                  <a:pt x="731591" y="8247"/>
                </a:lnTo>
              </a:path>
            </a:pathLst>
          </a:custGeom>
          <a:ln w="63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10"> 
				</p:cNvPr>
          <p:cNvSpPr/>
          <p:nvPr/>
        </p:nvSpPr>
        <p:spPr>
          <a:xfrm>
            <a:off x="336550" y="3130550"/>
            <a:ext cx="933450" cy="6350"/>
          </a:xfrm>
          <a:custGeom>
            <a:avLst/>
            <a:gdLst>
              <a:gd name="connsiteX0" fmla="*/ 8873 w 933450"/>
              <a:gd name="connsiteY0" fmla="*/ 9723 h 6350"/>
              <a:gd name="connsiteX1" fmla="*/ 940164 w 933450"/>
              <a:gd name="connsiteY1" fmla="*/ 9723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3450" h="6350">
                <a:moveTo>
                  <a:pt x="8873" y="9723"/>
                </a:moveTo>
                <a:lnTo>
                  <a:pt x="940164" y="9723"/>
                </a:lnTo>
              </a:path>
            </a:pathLst>
          </a:custGeom>
          <a:ln w="63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1"> 
				</p:cNvPr>
          <p:cNvSpPr/>
          <p:nvPr/>
        </p:nvSpPr>
        <p:spPr>
          <a:xfrm>
            <a:off x="641350" y="2343150"/>
            <a:ext cx="107950" cy="120650"/>
          </a:xfrm>
          <a:custGeom>
            <a:avLst/>
            <a:gdLst>
              <a:gd name="connsiteX0" fmla="*/ 119260 w 107950"/>
              <a:gd name="connsiteY0" fmla="*/ 71226 h 120650"/>
              <a:gd name="connsiteX1" fmla="*/ 64231 w 107950"/>
              <a:gd name="connsiteY1" fmla="*/ 126255 h 120650"/>
              <a:gd name="connsiteX2" fmla="*/ 9189 w 107950"/>
              <a:gd name="connsiteY2" fmla="*/ 71226 h 120650"/>
              <a:gd name="connsiteX3" fmla="*/ 64231 w 107950"/>
              <a:gd name="connsiteY3" fmla="*/ 16197 h 120650"/>
              <a:gd name="connsiteX4" fmla="*/ 119260 w 107950"/>
              <a:gd name="connsiteY4" fmla="*/ 71226 h 120650"/>
              <a:gd name="connsiteX5" fmla="*/ 119260 w 107950"/>
              <a:gd name="connsiteY5" fmla="*/ 71226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0" h="120650">
                <a:moveTo>
                  <a:pt x="119260" y="71226"/>
                </a:moveTo>
                <a:cubicBezTo>
                  <a:pt x="119260" y="101630"/>
                  <a:pt x="94622" y="126255"/>
                  <a:pt x="64231" y="126255"/>
                </a:cubicBezTo>
                <a:cubicBezTo>
                  <a:pt x="33827" y="126255"/>
                  <a:pt x="9189" y="101630"/>
                  <a:pt x="9189" y="71226"/>
                </a:cubicBezTo>
                <a:cubicBezTo>
                  <a:pt x="9189" y="40835"/>
                  <a:pt x="33827" y="16197"/>
                  <a:pt x="64231" y="16197"/>
                </a:cubicBezTo>
                <a:cubicBezTo>
                  <a:pt x="94622" y="16197"/>
                  <a:pt x="119260" y="40835"/>
                  <a:pt x="119260" y="71226"/>
                </a:cubicBezTo>
                <a:lnTo>
                  <a:pt x="119260" y="7122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2"> 
				</p:cNvPr>
          <p:cNvSpPr/>
          <p:nvPr/>
        </p:nvSpPr>
        <p:spPr>
          <a:xfrm>
            <a:off x="819150" y="2343150"/>
            <a:ext cx="120650" cy="120650"/>
          </a:xfrm>
          <a:custGeom>
            <a:avLst/>
            <a:gdLst>
              <a:gd name="connsiteX0" fmla="*/ 126262 w 120650"/>
              <a:gd name="connsiteY0" fmla="*/ 70705 h 120650"/>
              <a:gd name="connsiteX1" fmla="*/ 71233 w 120650"/>
              <a:gd name="connsiteY1" fmla="*/ 125735 h 120650"/>
              <a:gd name="connsiteX2" fmla="*/ 16191 w 120650"/>
              <a:gd name="connsiteY2" fmla="*/ 70705 h 120650"/>
              <a:gd name="connsiteX3" fmla="*/ 71233 w 120650"/>
              <a:gd name="connsiteY3" fmla="*/ 15676 h 120650"/>
              <a:gd name="connsiteX4" fmla="*/ 126262 w 120650"/>
              <a:gd name="connsiteY4" fmla="*/ 70705 h 120650"/>
              <a:gd name="connsiteX5" fmla="*/ 126262 w 120650"/>
              <a:gd name="connsiteY5" fmla="*/ 70705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" h="120650">
                <a:moveTo>
                  <a:pt x="126262" y="70705"/>
                </a:moveTo>
                <a:cubicBezTo>
                  <a:pt x="126262" y="101109"/>
                  <a:pt x="101624" y="125735"/>
                  <a:pt x="71233" y="125735"/>
                </a:cubicBezTo>
                <a:cubicBezTo>
                  <a:pt x="40829" y="125735"/>
                  <a:pt x="16191" y="101109"/>
                  <a:pt x="16191" y="70705"/>
                </a:cubicBezTo>
                <a:cubicBezTo>
                  <a:pt x="16191" y="40314"/>
                  <a:pt x="40829" y="15676"/>
                  <a:pt x="71233" y="15676"/>
                </a:cubicBezTo>
                <a:cubicBezTo>
                  <a:pt x="101624" y="15676"/>
                  <a:pt x="126262" y="40314"/>
                  <a:pt x="126262" y="70705"/>
                </a:cubicBezTo>
                <a:lnTo>
                  <a:pt x="126262" y="7070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3"> 
				</p:cNvPr>
          <p:cNvSpPr/>
          <p:nvPr/>
        </p:nvSpPr>
        <p:spPr>
          <a:xfrm>
            <a:off x="641350" y="2940050"/>
            <a:ext cx="107950" cy="120650"/>
          </a:xfrm>
          <a:custGeom>
            <a:avLst/>
            <a:gdLst>
              <a:gd name="connsiteX0" fmla="*/ 118275 w 107950"/>
              <a:gd name="connsiteY0" fmla="*/ 72045 h 120650"/>
              <a:gd name="connsiteX1" fmla="*/ 63246 w 107950"/>
              <a:gd name="connsiteY1" fmla="*/ 127074 h 120650"/>
              <a:gd name="connsiteX2" fmla="*/ 8204 w 107950"/>
              <a:gd name="connsiteY2" fmla="*/ 72045 h 120650"/>
              <a:gd name="connsiteX3" fmla="*/ 63246 w 107950"/>
              <a:gd name="connsiteY3" fmla="*/ 17016 h 120650"/>
              <a:gd name="connsiteX4" fmla="*/ 118275 w 107950"/>
              <a:gd name="connsiteY4" fmla="*/ 72045 h 120650"/>
              <a:gd name="connsiteX5" fmla="*/ 118275 w 107950"/>
              <a:gd name="connsiteY5" fmla="*/ 72045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0" h="120650">
                <a:moveTo>
                  <a:pt x="118275" y="72045"/>
                </a:moveTo>
                <a:cubicBezTo>
                  <a:pt x="118275" y="102449"/>
                  <a:pt x="93637" y="127074"/>
                  <a:pt x="63246" y="127074"/>
                </a:cubicBezTo>
                <a:cubicBezTo>
                  <a:pt x="32842" y="127074"/>
                  <a:pt x="8204" y="102449"/>
                  <a:pt x="8204" y="72045"/>
                </a:cubicBezTo>
                <a:cubicBezTo>
                  <a:pt x="8204" y="41654"/>
                  <a:pt x="32842" y="17016"/>
                  <a:pt x="63246" y="17016"/>
                </a:cubicBezTo>
                <a:cubicBezTo>
                  <a:pt x="93637" y="17016"/>
                  <a:pt x="118275" y="41654"/>
                  <a:pt x="118275" y="72045"/>
                </a:cubicBezTo>
                <a:lnTo>
                  <a:pt x="118275" y="7204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4"> 
				</p:cNvPr>
          <p:cNvSpPr/>
          <p:nvPr/>
        </p:nvSpPr>
        <p:spPr>
          <a:xfrm>
            <a:off x="819150" y="2940050"/>
            <a:ext cx="120650" cy="120650"/>
          </a:xfrm>
          <a:custGeom>
            <a:avLst/>
            <a:gdLst>
              <a:gd name="connsiteX0" fmla="*/ 125276 w 120650"/>
              <a:gd name="connsiteY0" fmla="*/ 71523 h 120650"/>
              <a:gd name="connsiteX1" fmla="*/ 70247 w 120650"/>
              <a:gd name="connsiteY1" fmla="*/ 126553 h 120650"/>
              <a:gd name="connsiteX2" fmla="*/ 15205 w 120650"/>
              <a:gd name="connsiteY2" fmla="*/ 71523 h 120650"/>
              <a:gd name="connsiteX3" fmla="*/ 70247 w 120650"/>
              <a:gd name="connsiteY3" fmla="*/ 16494 h 120650"/>
              <a:gd name="connsiteX4" fmla="*/ 125276 w 120650"/>
              <a:gd name="connsiteY4" fmla="*/ 71523 h 120650"/>
              <a:gd name="connsiteX5" fmla="*/ 125276 w 120650"/>
              <a:gd name="connsiteY5" fmla="*/ 71523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" h="120650">
                <a:moveTo>
                  <a:pt x="125276" y="71523"/>
                </a:moveTo>
                <a:cubicBezTo>
                  <a:pt x="125276" y="101927"/>
                  <a:pt x="100638" y="126553"/>
                  <a:pt x="70247" y="126553"/>
                </a:cubicBezTo>
                <a:cubicBezTo>
                  <a:pt x="39843" y="126553"/>
                  <a:pt x="15205" y="101927"/>
                  <a:pt x="15205" y="71523"/>
                </a:cubicBezTo>
                <a:cubicBezTo>
                  <a:pt x="15205" y="41132"/>
                  <a:pt x="39843" y="16494"/>
                  <a:pt x="70247" y="16494"/>
                </a:cubicBezTo>
                <a:cubicBezTo>
                  <a:pt x="100638" y="16494"/>
                  <a:pt x="125276" y="41132"/>
                  <a:pt x="125276" y="71523"/>
                </a:cubicBezTo>
                <a:lnTo>
                  <a:pt x="125276" y="7152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5"> 
				</p:cNvPr>
          <p:cNvSpPr/>
          <p:nvPr/>
        </p:nvSpPr>
        <p:spPr>
          <a:xfrm>
            <a:off x="298450" y="2559050"/>
            <a:ext cx="107950" cy="107950"/>
          </a:xfrm>
          <a:custGeom>
            <a:avLst/>
            <a:gdLst>
              <a:gd name="connsiteX0" fmla="*/ 119260 w 107950"/>
              <a:gd name="connsiteY0" fmla="*/ 62371 h 107950"/>
              <a:gd name="connsiteX1" fmla="*/ 64231 w 107950"/>
              <a:gd name="connsiteY1" fmla="*/ 117400 h 107950"/>
              <a:gd name="connsiteX2" fmla="*/ 9189 w 107950"/>
              <a:gd name="connsiteY2" fmla="*/ 62371 h 107950"/>
              <a:gd name="connsiteX3" fmla="*/ 64231 w 107950"/>
              <a:gd name="connsiteY3" fmla="*/ 7341 h 107950"/>
              <a:gd name="connsiteX4" fmla="*/ 119260 w 107950"/>
              <a:gd name="connsiteY4" fmla="*/ 62371 h 107950"/>
              <a:gd name="connsiteX5" fmla="*/ 119260 w 107950"/>
              <a:gd name="connsiteY5" fmla="*/ 62371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0" h="107950">
                <a:moveTo>
                  <a:pt x="119260" y="62371"/>
                </a:moveTo>
                <a:cubicBezTo>
                  <a:pt x="119260" y="92774"/>
                  <a:pt x="94622" y="117400"/>
                  <a:pt x="64231" y="117400"/>
                </a:cubicBezTo>
                <a:cubicBezTo>
                  <a:pt x="33827" y="117400"/>
                  <a:pt x="9189" y="92774"/>
                  <a:pt x="9189" y="62371"/>
                </a:cubicBezTo>
                <a:cubicBezTo>
                  <a:pt x="9189" y="31979"/>
                  <a:pt x="33827" y="7341"/>
                  <a:pt x="64231" y="7341"/>
                </a:cubicBezTo>
                <a:cubicBezTo>
                  <a:pt x="94622" y="7341"/>
                  <a:pt x="119260" y="31979"/>
                  <a:pt x="119260" y="62371"/>
                </a:cubicBezTo>
                <a:lnTo>
                  <a:pt x="119260" y="6237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6"> 
				</p:cNvPr>
          <p:cNvSpPr/>
          <p:nvPr/>
        </p:nvSpPr>
        <p:spPr>
          <a:xfrm>
            <a:off x="298450" y="2736850"/>
            <a:ext cx="120650" cy="120650"/>
          </a:xfrm>
          <a:custGeom>
            <a:avLst/>
            <a:gdLst>
              <a:gd name="connsiteX0" fmla="*/ 122422 w 120650"/>
              <a:gd name="connsiteY0" fmla="*/ 71252 h 120650"/>
              <a:gd name="connsiteX1" fmla="*/ 67393 w 120650"/>
              <a:gd name="connsiteY1" fmla="*/ 126281 h 120650"/>
              <a:gd name="connsiteX2" fmla="*/ 12352 w 120650"/>
              <a:gd name="connsiteY2" fmla="*/ 71252 h 120650"/>
              <a:gd name="connsiteX3" fmla="*/ 67393 w 120650"/>
              <a:gd name="connsiteY3" fmla="*/ 16223 h 120650"/>
              <a:gd name="connsiteX4" fmla="*/ 122422 w 120650"/>
              <a:gd name="connsiteY4" fmla="*/ 71252 h 120650"/>
              <a:gd name="connsiteX5" fmla="*/ 122422 w 120650"/>
              <a:gd name="connsiteY5" fmla="*/ 71252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" h="120650">
                <a:moveTo>
                  <a:pt x="122422" y="71252"/>
                </a:moveTo>
                <a:cubicBezTo>
                  <a:pt x="122422" y="101656"/>
                  <a:pt x="97784" y="126281"/>
                  <a:pt x="67393" y="126281"/>
                </a:cubicBezTo>
                <a:cubicBezTo>
                  <a:pt x="36990" y="126281"/>
                  <a:pt x="12352" y="101656"/>
                  <a:pt x="12352" y="71252"/>
                </a:cubicBezTo>
                <a:cubicBezTo>
                  <a:pt x="12352" y="40861"/>
                  <a:pt x="36990" y="16223"/>
                  <a:pt x="67393" y="16223"/>
                </a:cubicBezTo>
                <a:cubicBezTo>
                  <a:pt x="97784" y="16223"/>
                  <a:pt x="122422" y="40861"/>
                  <a:pt x="122422" y="71252"/>
                </a:cubicBezTo>
                <a:lnTo>
                  <a:pt x="122422" y="7125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7"> 
				</p:cNvPr>
          <p:cNvSpPr/>
          <p:nvPr/>
        </p:nvSpPr>
        <p:spPr>
          <a:xfrm>
            <a:off x="1162050" y="2559050"/>
            <a:ext cx="120650" cy="107950"/>
          </a:xfrm>
          <a:custGeom>
            <a:avLst/>
            <a:gdLst>
              <a:gd name="connsiteX0" fmla="*/ 123496 w 120650"/>
              <a:gd name="connsiteY0" fmla="*/ 63983 h 107950"/>
              <a:gd name="connsiteX1" fmla="*/ 68467 w 120650"/>
              <a:gd name="connsiteY1" fmla="*/ 119013 h 107950"/>
              <a:gd name="connsiteX2" fmla="*/ 13425 w 120650"/>
              <a:gd name="connsiteY2" fmla="*/ 63983 h 107950"/>
              <a:gd name="connsiteX3" fmla="*/ 68467 w 120650"/>
              <a:gd name="connsiteY3" fmla="*/ 8954 h 107950"/>
              <a:gd name="connsiteX4" fmla="*/ 123496 w 120650"/>
              <a:gd name="connsiteY4" fmla="*/ 63983 h 107950"/>
              <a:gd name="connsiteX5" fmla="*/ 123496 w 120650"/>
              <a:gd name="connsiteY5" fmla="*/ 63983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" h="107950">
                <a:moveTo>
                  <a:pt x="123496" y="63983"/>
                </a:moveTo>
                <a:cubicBezTo>
                  <a:pt x="123496" y="94387"/>
                  <a:pt x="98858" y="119013"/>
                  <a:pt x="68467" y="119013"/>
                </a:cubicBezTo>
                <a:cubicBezTo>
                  <a:pt x="38063" y="119013"/>
                  <a:pt x="13425" y="94387"/>
                  <a:pt x="13425" y="63983"/>
                </a:cubicBezTo>
                <a:cubicBezTo>
                  <a:pt x="13425" y="33592"/>
                  <a:pt x="38063" y="8954"/>
                  <a:pt x="68467" y="8954"/>
                </a:cubicBezTo>
                <a:cubicBezTo>
                  <a:pt x="98858" y="8954"/>
                  <a:pt x="123496" y="33592"/>
                  <a:pt x="123496" y="63983"/>
                </a:cubicBezTo>
                <a:lnTo>
                  <a:pt x="123496" y="6398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8"> 
				</p:cNvPr>
          <p:cNvSpPr/>
          <p:nvPr/>
        </p:nvSpPr>
        <p:spPr>
          <a:xfrm>
            <a:off x="1162050" y="2736850"/>
            <a:ext cx="120650" cy="120650"/>
          </a:xfrm>
          <a:custGeom>
            <a:avLst/>
            <a:gdLst>
              <a:gd name="connsiteX0" fmla="*/ 126658 w 120650"/>
              <a:gd name="connsiteY0" fmla="*/ 72863 h 120650"/>
              <a:gd name="connsiteX1" fmla="*/ 71629 w 120650"/>
              <a:gd name="connsiteY1" fmla="*/ 127892 h 120650"/>
              <a:gd name="connsiteX2" fmla="*/ 16587 w 120650"/>
              <a:gd name="connsiteY2" fmla="*/ 72863 h 120650"/>
              <a:gd name="connsiteX3" fmla="*/ 71629 w 120650"/>
              <a:gd name="connsiteY3" fmla="*/ 17834 h 120650"/>
              <a:gd name="connsiteX4" fmla="*/ 126658 w 120650"/>
              <a:gd name="connsiteY4" fmla="*/ 72863 h 120650"/>
              <a:gd name="connsiteX5" fmla="*/ 126658 w 120650"/>
              <a:gd name="connsiteY5" fmla="*/ 72863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" h="120650">
                <a:moveTo>
                  <a:pt x="126658" y="72863"/>
                </a:moveTo>
                <a:cubicBezTo>
                  <a:pt x="126658" y="103267"/>
                  <a:pt x="102020" y="127892"/>
                  <a:pt x="71629" y="127892"/>
                </a:cubicBezTo>
                <a:cubicBezTo>
                  <a:pt x="41225" y="127892"/>
                  <a:pt x="16587" y="103267"/>
                  <a:pt x="16587" y="72863"/>
                </a:cubicBezTo>
                <a:cubicBezTo>
                  <a:pt x="16587" y="42472"/>
                  <a:pt x="41225" y="17834"/>
                  <a:pt x="71629" y="17834"/>
                </a:cubicBezTo>
                <a:cubicBezTo>
                  <a:pt x="102020" y="17834"/>
                  <a:pt x="126658" y="42472"/>
                  <a:pt x="126658" y="72863"/>
                </a:cubicBezTo>
                <a:lnTo>
                  <a:pt x="126658" y="7286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9"/>
          <p:cNvSpPr txBox="1"/>
          <p:nvPr/>
        </p:nvSpPr>
        <p:spPr>
          <a:xfrm>
            <a:off x="909067" y="151897"/>
            <a:ext cx="4387751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11549" algn="l"/>
              </a:tabLst>
            </a:pPr>
            <a:r>
              <a:rPr lang="en-US" altLang="zh-CN" sz="1000" spc="75" dirty="0">
                <a:solidFill>
                  <a:srgbClr val="000000"/>
                </a:solidFill>
                <a:latin typeface="Times New Roman"/>
                <a:ea typeface="Times New Roman"/>
              </a:rPr>
              <a:t>Introduction	</a:t>
            </a:r>
            <a:r>
              <a:rPr lang="en-US" altLang="zh-CN" sz="1000" spc="104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917575" y="306849"/>
            <a:ext cx="2872913" cy="538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1666"/>
              </a:lnSpc>
            </a:pP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influences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behaviour,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always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consciously</a:t>
            </a:r>
            <a:r>
              <a:rPr lang="en-US" altLang="zh-CN" sz="5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consider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gives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(and,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sometimes,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manipulate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them).</a:t>
            </a:r>
            <a:r>
              <a:rPr lang="en-US" altLang="zh-CN" sz="5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Whether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not,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it's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going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happen,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well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done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us.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There’s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huge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opportunity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address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environmental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issues,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yet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little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guide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stakeholders,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bringing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together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disciplines,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drawing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parallels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concepts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transposed.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3920617" y="304297"/>
            <a:ext cx="1303269" cy="541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pattern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gambit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phrased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question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85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provocation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invite</a:t>
            </a:r>
            <a:r>
              <a:rPr lang="en-US" altLang="zh-CN" sz="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discussion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question</a:t>
            </a:r>
            <a:r>
              <a:rPr lang="en-US" altLang="zh-CN" sz="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brief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you’re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considering*.</a:t>
            </a:r>
            <a:r>
              <a:rPr lang="en-US" altLang="zh-CN" sz="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landscape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format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means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easier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two</a:t>
            </a:r>
            <a:r>
              <a:rPr lang="en-US" altLang="zh-CN" sz="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card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together.</a:t>
            </a:r>
          </a:p>
          <a:p>
            <a:pPr marL="0">
              <a:lnSpc>
                <a:spcPct val="100000"/>
              </a:lnSpc>
            </a:pP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Lens-by-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</a:p>
          <a:p>
            <a:pPr marL="0">
              <a:lnSpc>
                <a:spcPct val="68750"/>
              </a:lnSpc>
            </a:pP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Lay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cards,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grouped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lens,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917575" y="845317"/>
            <a:ext cx="2751734" cy="228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toolkit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(these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accompanying</a:t>
            </a:r>
            <a:r>
              <a:rPr lang="en-US" altLang="zh-CN" sz="5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wiki,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http://designwithintent.co.uk)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aims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start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5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task.</a:t>
            </a:r>
          </a:p>
          <a:p>
            <a:pPr marL="0">
              <a:lnSpc>
                <a:spcPct val="89583"/>
              </a:lnSpc>
            </a:pP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that’s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intended</a:t>
            </a:r>
            <a:r>
              <a:rPr lang="en-US" altLang="zh-CN" sz="5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result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certain</a:t>
            </a:r>
            <a:r>
              <a:rPr lang="en-US" altLang="zh-CN" sz="5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3920617" y="849972"/>
            <a:ext cx="1071524" cy="2242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69849" indent="-269849">
              <a:lnSpc>
                <a:spcPct val="92916"/>
              </a:lnSpc>
            </a:pP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seeing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whether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questions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inspire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dirty="0">
                <a:solidFill>
                  <a:srgbClr val="000000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concepts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addressing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problem.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</a:p>
          <a:p>
            <a:pPr marL="0" indent="147915">
              <a:lnSpc>
                <a:spcPct val="89166"/>
              </a:lnSpc>
              <a:tabLst>
                <a:tab pos="264667" algn="l"/>
              </a:tabLst>
            </a:pPr>
            <a:r>
              <a:rPr lang="en-US" altLang="zh-CN" sz="200" spc="25" dirty="0">
                <a:solidFill>
                  <a:srgbClr val="000000"/>
                </a:solidFill>
                <a:latin typeface="Times New Roman"/>
                <a:ea typeface="Times New Roman"/>
              </a:rPr>
              <a:t>S	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groups</a:t>
            </a:r>
            <a:r>
              <a:rPr lang="en-US" altLang="zh-CN" sz="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works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well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5150927" y="883121"/>
            <a:ext cx="149599" cy="30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" spc="2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917575" y="1074254"/>
            <a:ext cx="2841958" cy="341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89583"/>
              </a:lnSpc>
            </a:pPr>
            <a:r>
              <a:rPr lang="en-US" altLang="zh-CN" sz="5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5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attempt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describe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systems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(products,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services,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interfaces,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environments)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strategically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designed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intent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them.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toolkit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evolved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attempt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structured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method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prescribing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features,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loose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concept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generation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tool,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provoking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ideas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asking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questions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giving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examples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principles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action.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evolution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result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running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4055697" y="1197709"/>
            <a:ext cx="28359" cy="30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" spc="-1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4118927" y="1345184"/>
            <a:ext cx="29077" cy="30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" spc="5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4179493" y="1074254"/>
            <a:ext cx="810449" cy="341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two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discuss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together,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then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‘report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back’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everyone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else.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Analyse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existing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idea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spaces</a:t>
            </a:r>
            <a:r>
              <a:rPr lang="en-US" altLang="zh-CN" sz="4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Try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draw</a:t>
            </a:r>
          </a:p>
          <a:p>
            <a:pPr marL="0" indent="78790">
              <a:lnSpc>
                <a:spcPct val="80416"/>
              </a:lnSpc>
            </a:pP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5175304" y="1276197"/>
            <a:ext cx="30112" cy="30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" spc="1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917575" y="1415567"/>
            <a:ext cx="4008517" cy="52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68333"/>
              </a:lnSpc>
              <a:tabLst>
                <a:tab pos="3175292" algn="l"/>
                <a:tab pos="3362756" algn="l"/>
              </a:tabLst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workshops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students,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seeing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works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doesn’t.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	</a:t>
            </a:r>
            <a:r>
              <a:rPr lang="en-US" altLang="zh-CN" sz="200" spc="10" dirty="0">
                <a:solidFill>
                  <a:srgbClr val="000000"/>
                </a:solidFill>
                <a:latin typeface="Times New Roman"/>
                <a:ea typeface="Times New Roman"/>
              </a:rPr>
              <a:t>E	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behaviour-influencing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917575" y="1474073"/>
            <a:ext cx="2801746" cy="146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process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isn’t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finished,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you’ve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cards,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them,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much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appreciated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card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‘How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help’.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4192600" y="1468818"/>
            <a:ext cx="809901" cy="2242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80822">
              <a:lnSpc>
                <a:spcPct val="92916"/>
              </a:lnSpc>
            </a:pP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principles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behind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products,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services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environments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you‘re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familiar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with,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</a:p>
          <a:p>
            <a:pPr marL="0">
              <a:lnSpc>
                <a:spcPct val="89166"/>
              </a:lnSpc>
            </a:pP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gaps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opportunities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5145338" y="1467637"/>
            <a:ext cx="153973" cy="30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" spc="2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211881" y="2252183"/>
            <a:ext cx="312802" cy="60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Env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ironment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917575" y="1693100"/>
            <a:ext cx="2823053" cy="630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80" dirty="0">
                <a:solidFill>
                  <a:srgbClr val="000000"/>
                </a:solidFill>
                <a:latin typeface="Times New Roman"/>
                <a:ea typeface="Times New Roman"/>
              </a:rPr>
              <a:t>Structure</a:t>
            </a:r>
            <a:r>
              <a:rPr lang="en-US" altLang="zh-CN" sz="1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dirty="0">
                <a:solidFill>
                  <a:srgbClr val="000000"/>
                </a:solidFill>
                <a:latin typeface="Times New Roman"/>
                <a:ea typeface="Times New Roman"/>
              </a:rPr>
              <a:t>toolkit</a:t>
            </a:r>
          </a:p>
          <a:p>
            <a:pPr hangingPunct="0" marL="0">
              <a:lnSpc>
                <a:spcPct val="89583"/>
              </a:lnSpc>
              <a:spcBef>
                <a:spcPts val="110"/>
              </a:spcBef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grouped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eight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‘lenses’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representing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disciplinary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‘worldviews’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fields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research.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introduction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card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explains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bit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background.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loose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taxonomy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fit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happily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lenses: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point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encourage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perspectives.</a:t>
            </a:r>
          </a:p>
          <a:p>
            <a:pPr hangingPunct="0" marL="612775">
              <a:lnSpc>
                <a:spcPct val="83333"/>
              </a:lnSpc>
            </a:pP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Equally,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dividing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lines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lenses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relatively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fuzzy: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arranged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series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segments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shown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here,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moving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next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clockwise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anti-clockwise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requires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small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shift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thinking.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3920617" y="1693100"/>
            <a:ext cx="1338819" cy="630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2083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explore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further.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Printing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onto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sticker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paper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useful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here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‘annotating’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real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items.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Models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Works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three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people.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ea typeface="Times New Roman"/>
              </a:rPr>
              <a:t>‘Pinball’,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‘Shortcut’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‘Thoughtful’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cards,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person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try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generate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ideas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sticking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models,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then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explain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defend)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rest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group.</a:t>
            </a:r>
          </a:p>
          <a:p>
            <a:pPr marL="0">
              <a:lnSpc>
                <a:spcPct val="94166"/>
              </a:lnSpc>
            </a:pP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</a:p>
          <a:p>
            <a:pPr marL="0">
              <a:lnSpc>
                <a:spcPct val="88750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‘Target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behaviours’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card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starting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point,</a:t>
            </a:r>
          </a:p>
          <a:p>
            <a:pPr marL="0">
              <a:lnSpc>
                <a:spcPct val="65833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try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frame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problem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terms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338317" y="2376464"/>
            <a:ext cx="932667" cy="68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42899">
              <a:lnSpc>
                <a:spcPct val="100000"/>
              </a:lnSpc>
              <a:tabLst>
                <a:tab pos="536859" algn="l"/>
              </a:tabLst>
            </a:pPr>
            <a:r>
              <a:rPr lang="en-US" altLang="zh-CN" sz="600" spc="-25" dirty="0">
                <a:solidFill>
                  <a:srgbClr val="fefefe"/>
                </a:solidFill>
                <a:latin typeface="Times New Roman"/>
                <a:ea typeface="Times New Roman"/>
              </a:rPr>
              <a:t>E	</a:t>
            </a:r>
            <a:r>
              <a:rPr lang="en-US" altLang="zh-CN" sz="600" spc="-5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  <a:p>
            <a:pPr>
              <a:lnSpc>
                <a:spcPts val="8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872585" algn="l"/>
              </a:tabLst>
            </a:pPr>
            <a:r>
              <a:rPr lang="en-US" altLang="zh-CN" sz="600" spc="-40" dirty="0">
                <a:solidFill>
                  <a:srgbClr val="fefefe"/>
                </a:solidFill>
                <a:latin typeface="Times New Roman"/>
                <a:ea typeface="Times New Roman"/>
              </a:rPr>
              <a:t>A	</a:t>
            </a:r>
            <a:r>
              <a:rPr lang="en-US" altLang="zh-CN" sz="600" spc="-10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</a:p>
          <a:p>
            <a:pPr>
              <a:lnSpc>
                <a:spcPts val="7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872826" algn="l"/>
              </a:tabLst>
            </a:pPr>
            <a:r>
              <a:rPr lang="en-US" altLang="zh-CN" sz="600" spc="25" dirty="0">
                <a:solidFill>
                  <a:srgbClr val="fefefe"/>
                </a:solidFill>
                <a:latin typeface="Times New Roman"/>
                <a:ea typeface="Times New Roman"/>
              </a:rPr>
              <a:t>S	</a:t>
            </a:r>
            <a:r>
              <a:rPr lang="en-US" altLang="zh-CN" sz="600" spc="-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</a:p>
          <a:p>
            <a:pPr>
              <a:lnSpc>
                <a:spcPts val="870"/>
              </a:lnSpc>
            </a:pPr>
            <a:endParaRPr lang="en-US" dirty="0" smtClean="0"/>
          </a:p>
          <a:p>
            <a:pPr marL="0" indent="333536">
              <a:lnSpc>
                <a:spcPct val="100000"/>
              </a:lnSpc>
              <a:tabLst>
                <a:tab pos="526615" algn="l"/>
              </a:tabLst>
            </a:pPr>
            <a:r>
              <a:rPr lang="en-US" altLang="zh-CN" sz="600" dirty="0">
                <a:solidFill>
                  <a:srgbClr val="fefefe"/>
                </a:solidFill>
                <a:latin typeface="Times New Roman"/>
                <a:ea typeface="Times New Roman"/>
              </a:rPr>
              <a:t>M	</a:t>
            </a:r>
            <a:r>
              <a:rPr lang="en-US" altLang="zh-CN" sz="600" spc="-104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1294785" y="3116037"/>
            <a:ext cx="131843" cy="60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ind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530350" y="2323528"/>
            <a:ext cx="2258839" cy="870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‘environment‘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‘mind’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labels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tentative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reflect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general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focus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lenses,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those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opposite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corners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involving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overlap.</a:t>
            </a:r>
          </a:p>
          <a:p>
            <a:pPr hangingPunct="0" marL="0">
              <a:lnSpc>
                <a:spcPct val="87916"/>
              </a:lnSpc>
            </a:pP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pattern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library?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Sort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of.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idea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patterns,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drawn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Christopher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Alexander's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architecture,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adopted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throughout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programming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human-computer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interaction.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latter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context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influenced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form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DwI,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large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dose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TRIZ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IDEO’s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Method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Cards.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However,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DwI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provocations</a:t>
            </a:r>
            <a:r>
              <a:rPr lang="en-US" altLang="zh-CN" sz="5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‘Can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design?’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established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‘Use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when...’-style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pattern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structure.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present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just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don't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enough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evidence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works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doesn't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situations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specific,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although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change.</a:t>
            </a:r>
          </a:p>
          <a:p>
            <a:pPr marL="0">
              <a:lnSpc>
                <a:spcPct val="83749"/>
              </a:lnSpc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Bryan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Lawson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term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‘gambit’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describe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‘repertoire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>
              <a:lnSpc>
                <a:spcPct val="75833"/>
              </a:lnSpc>
            </a:pP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tricks’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experienced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bring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bear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problem;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3920617" y="2331097"/>
            <a:ext cx="1336649" cy="847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behaviour,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keeping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mind,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suggested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applicable.</a:t>
            </a:r>
          </a:p>
          <a:p>
            <a:pPr marL="0">
              <a:lnSpc>
                <a:spcPct val="100000"/>
              </a:lnSpc>
            </a:pP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Random</a:t>
            </a:r>
            <a:r>
              <a:rPr lang="en-US" altLang="zh-CN" sz="4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pairings</a:t>
            </a:r>
          </a:p>
          <a:p>
            <a:pPr marL="0">
              <a:lnSpc>
                <a:spcPct val="94166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Pick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two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random,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perhaps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</a:p>
          <a:p>
            <a:pPr hangingPunct="0" marL="0">
              <a:lnSpc>
                <a:spcPct val="102083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lenses,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possibilities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applying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ideas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problem,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individually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together.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Weekly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idea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101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means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every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week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two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years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card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‘on</a:t>
            </a:r>
            <a:r>
              <a:rPr lang="en-US" altLang="zh-CN" sz="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show’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talking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point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office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inspire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creative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thinking**.</a:t>
            </a:r>
          </a:p>
          <a:p>
            <a:pPr marL="0">
              <a:lnSpc>
                <a:spcPct val="100000"/>
              </a:lnSpc>
            </a:pP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4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400" spc="1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you‘ve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found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cards,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let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everyone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know!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Write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dirty="0">
                <a:solidFill>
                  <a:srgbClr val="000000"/>
                </a:solidFill>
                <a:latin typeface="Times New Roman"/>
                <a:ea typeface="Times New Roman"/>
              </a:rPr>
              <a:t>it,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email</a:t>
            </a:r>
            <a:r>
              <a:rPr lang="en-US" altLang="zh-CN" sz="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dirty="0">
                <a:solidFill>
                  <a:srgbClr val="000000"/>
                </a:solidFill>
                <a:latin typeface="Times New Roman"/>
                <a:ea typeface="Times New Roman"/>
              </a:rPr>
              <a:t>me:</a:t>
            </a:r>
            <a:r>
              <a:rPr lang="en-US" altLang="zh-CN" sz="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dirty="0">
                <a:solidFill>
                  <a:srgbClr val="000000"/>
                </a:solidFill>
                <a:latin typeface="Times New Roman"/>
                <a:ea typeface="Times New Roman"/>
              </a:rPr>
              <a:t>da</a:t>
            </a:r>
            <a:r>
              <a:rPr lang="en-US" altLang="zh-CN" sz="400" spc="25" dirty="0">
                <a:solidFill>
                  <a:srgbClr val="000000"/>
                </a:solidFill>
                <a:latin typeface="Times New Roman"/>
                <a:ea typeface="Times New Roman"/>
              </a:rPr>
              <a:t>n@danlockton.co.uk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251184" y="3219804"/>
            <a:ext cx="1191935" cy="91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eight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lenses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toolkit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1530350" y="3194112"/>
            <a:ext cx="2273043" cy="219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pattern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recognition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problem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quick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matching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possible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moves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address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it,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hoped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DwI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fit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approach.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So,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moment,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I'm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‘gambit’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‘pattern’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describe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DwI</a:t>
            </a:r>
            <a:r>
              <a:rPr lang="en-US" altLang="zh-CN" sz="5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card.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3920617" y="3194112"/>
            <a:ext cx="1241349" cy="175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*I’m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grateful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Nedra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Weinreich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suggesting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4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‘question’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approach.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**Hat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tip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Zoe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Stanton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Uscreates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idea.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396086" y="2352558"/>
            <a:ext cx="904667" cy="283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372105"/>
              </a:lnSpc>
              <a:tabLst>
                <a:tab pos="481042" algn="l"/>
              </a:tabLst>
            </a:pPr>
            <a:r>
              <a:rPr lang="en-US" altLang="zh-CN" sz="500" spc="-15" b="1" dirty="0">
                <a:solidFill>
                  <a:srgbClr val="fefefe"/>
                </a:solidFill>
                <a:latin typeface="Times New Roman"/>
                <a:ea typeface="Times New Roman"/>
              </a:rPr>
              <a:t>Errorproofing	</a:t>
            </a:r>
            <a:r>
              <a:rPr lang="en-US" altLang="zh-CN" sz="500" spc="-20" b="1" dirty="0">
                <a:solidFill>
                  <a:srgbClr val="fefefe"/>
                </a:solidFill>
                <a:latin typeface="Times New Roman"/>
                <a:ea typeface="Times New Roman"/>
              </a:rPr>
              <a:t>Interaction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300615" y="2399880"/>
            <a:ext cx="980228" cy="2764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362771"/>
              </a:lnSpc>
              <a:tabLst>
                <a:tab pos="691958" algn="l"/>
              </a:tabLst>
            </a:pPr>
            <a:r>
              <a:rPr lang="en-US" altLang="zh-CN" sz="500" spc="-10" b="1" dirty="0">
                <a:solidFill>
                  <a:srgbClr val="fefefe"/>
                </a:solidFill>
                <a:latin typeface="Times New Roman"/>
                <a:ea typeface="Times New Roman"/>
              </a:rPr>
              <a:t>Architectural	</a:t>
            </a:r>
            <a:r>
              <a:rPr lang="en-US" altLang="zh-CN" sz="500" spc="-15" b="1" dirty="0">
                <a:solidFill>
                  <a:srgbClr val="fefefe"/>
                </a:solidFill>
                <a:latin typeface="Times New Roman"/>
                <a:ea typeface="Times New Roman"/>
              </a:rPr>
              <a:t>Ludic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386660" y="2739854"/>
            <a:ext cx="960317" cy="237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311946"/>
              </a:lnSpc>
              <a:tabLst>
                <a:tab pos="542813" algn="l"/>
              </a:tabLst>
            </a:pPr>
            <a:r>
              <a:rPr lang="en-US" altLang="zh-CN" sz="500" b="1" dirty="0">
                <a:solidFill>
                  <a:srgbClr val="fefefe"/>
                </a:solidFill>
                <a:latin typeface="Times New Roman"/>
                <a:ea typeface="Times New Roman"/>
              </a:rPr>
              <a:t>Security	</a:t>
            </a:r>
            <a:r>
              <a:rPr lang="en-US" altLang="zh-CN" sz="500" b="1" dirty="0">
                <a:solidFill>
                  <a:srgbClr val="fefefe"/>
                </a:solidFill>
                <a:latin typeface="Times New Roman"/>
                <a:ea typeface="Times New Roman"/>
              </a:rPr>
              <a:t>Perceptual</a:t>
            </a:r>
          </a:p>
        </p:txBody>
      </p:sp>
      <p:sp>
        <p:nvSpPr>
          <p:cNvPr id="147" name="TextBox 147"/>
          <p:cNvSpPr txBox="1"/>
          <p:nvPr/>
        </p:nvSpPr>
        <p:spPr>
          <a:xfrm>
            <a:off x="403033" y="2783893"/>
            <a:ext cx="490200" cy="296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388988"/>
              </a:lnSpc>
            </a:pPr>
            <a:r>
              <a:rPr lang="en-US" altLang="zh-CN" sz="500" spc="-15" b="1" dirty="0">
                <a:solidFill>
                  <a:srgbClr val="fefefe"/>
                </a:solidFill>
                <a:latin typeface="Times New Roman"/>
                <a:ea typeface="Times New Roman"/>
              </a:rPr>
              <a:t>Machiavellian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879519" y="2832747"/>
            <a:ext cx="384904" cy="21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280321"/>
              </a:lnSpc>
            </a:pPr>
            <a:r>
              <a:rPr lang="en-US" altLang="zh-CN" sz="500" spc="-5" b="1" dirty="0">
                <a:solidFill>
                  <a:srgbClr val="fefefe"/>
                </a:solidFill>
                <a:latin typeface="Times New Roman"/>
                <a:ea typeface="Times New Roman"/>
              </a:rPr>
              <a:t>Cognitive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Picture 44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443" name="Freeform 44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Freeform 44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Freeform 445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TextBox 446"/>
          <p:cNvSpPr txBox="1"/>
          <p:nvPr/>
        </p:nvSpPr>
        <p:spPr>
          <a:xfrm>
            <a:off x="121929" y="101101"/>
            <a:ext cx="1658112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100" spc="109" b="1" dirty="0">
                <a:solidFill>
                  <a:srgbClr val="fefefe"/>
                </a:solidFill>
                <a:latin typeface="Times New Roman"/>
                <a:ea typeface="Times New Roman"/>
              </a:rPr>
              <a:t>Por</a:t>
            </a:r>
            <a:r>
              <a:rPr lang="en-US" altLang="zh-CN" sz="3100" spc="104" b="1" dirty="0">
                <a:solidFill>
                  <a:srgbClr val="fefefe"/>
                </a:solidFill>
                <a:latin typeface="Times New Roman"/>
                <a:ea typeface="Times New Roman"/>
              </a:rPr>
              <a:t>tions</a:t>
            </a:r>
          </a:p>
        </p:txBody>
      </p:sp>
      <p:sp>
        <p:nvSpPr>
          <p:cNvPr id="447" name="TextBox 447"/>
          <p:cNvSpPr txBox="1"/>
          <p:nvPr/>
        </p:nvSpPr>
        <p:spPr>
          <a:xfrm>
            <a:off x="5020894" y="143048"/>
            <a:ext cx="397440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47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48" name="TextBox 448"/>
          <p:cNvSpPr txBox="1"/>
          <p:nvPr/>
        </p:nvSpPr>
        <p:spPr>
          <a:xfrm>
            <a:off x="120178" y="888471"/>
            <a:ext cx="2088891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spc="9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5" dirty="0">
                <a:solidFill>
                  <a:srgbClr val="000000"/>
                </a:solidFill>
                <a:latin typeface="Times New Roman"/>
                <a:ea typeface="Times New Roman"/>
              </a:rPr>
              <a:t>size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5" dirty="0">
                <a:solidFill>
                  <a:srgbClr val="000000"/>
                </a:solidFill>
                <a:latin typeface="Times New Roman"/>
                <a:ea typeface="Times New Roman"/>
              </a:rPr>
              <a:t>portions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ea typeface="Times New Roman"/>
              </a:rPr>
              <a:t>units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‘stuff’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5" dirty="0">
                <a:solidFill>
                  <a:srgbClr val="000000"/>
                </a:solidFill>
                <a:latin typeface="Times New Roman"/>
                <a:ea typeface="Times New Roman"/>
              </a:rPr>
              <a:t>users?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‘Portion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packs’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snacks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customers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‘right’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amount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food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eat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(sometimes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9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amount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calories)</a:t>
            </a:r>
          </a:p>
        </p:txBody>
      </p:sp>
      <p:sp>
        <p:nvSpPr>
          <p:cNvPr id="449" name="TextBox 449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45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451" name="Freeform 45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Freeform 45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b1b2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3"> 
				</p:cNvPr>
          <p:cNvSpPr/>
          <p:nvPr/>
        </p:nvSpPr>
        <p:spPr>
          <a:xfrm>
            <a:off x="0" y="0"/>
            <a:ext cx="2730500" cy="664642"/>
          </a:xfrm>
          <a:custGeom>
            <a:avLst/>
            <a:gdLst>
              <a:gd name="connsiteX0" fmla="*/ 0 w 2730500"/>
              <a:gd name="connsiteY0" fmla="*/ 664642 h 664642"/>
              <a:gd name="connsiteX1" fmla="*/ 2730500 w 2730500"/>
              <a:gd name="connsiteY1" fmla="*/ 664642 h 664642"/>
              <a:gd name="connsiteX2" fmla="*/ 2730500 w 2730500"/>
              <a:gd name="connsiteY2" fmla="*/ 0 h 664642"/>
              <a:gd name="connsiteX3" fmla="*/ 0 w 2730500"/>
              <a:gd name="connsiteY3" fmla="*/ 0 h 664642"/>
              <a:gd name="connsiteX4" fmla="*/ 0 w 27305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0" h="664642">
                <a:moveTo>
                  <a:pt x="0" y="664642"/>
                </a:moveTo>
                <a:lnTo>
                  <a:pt x="2730500" y="664642"/>
                </a:lnTo>
                <a:lnTo>
                  <a:pt x="27305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b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TextBox 454"/>
          <p:cNvSpPr txBox="1"/>
          <p:nvPr/>
        </p:nvSpPr>
        <p:spPr>
          <a:xfrm>
            <a:off x="121929" y="134472"/>
            <a:ext cx="257549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15" b="1" dirty="0">
                <a:solidFill>
                  <a:srgbClr val="fefefe"/>
                </a:solidFill>
                <a:latin typeface="Times New Roman"/>
                <a:ea typeface="Times New Roman"/>
              </a:rPr>
              <a:t>Task</a:t>
            </a:r>
            <a:r>
              <a:rPr lang="en-US" altLang="zh-CN" sz="2800" spc="-9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10" b="1" dirty="0">
                <a:solidFill>
                  <a:srgbClr val="fefefe"/>
                </a:solidFill>
                <a:latin typeface="Times New Roman"/>
                <a:ea typeface="Times New Roman"/>
              </a:rPr>
              <a:t>lock-in/out</a:t>
            </a:r>
          </a:p>
        </p:txBody>
      </p:sp>
      <p:sp>
        <p:nvSpPr>
          <p:cNvPr id="455" name="TextBox 455"/>
          <p:cNvSpPr txBox="1"/>
          <p:nvPr/>
        </p:nvSpPr>
        <p:spPr>
          <a:xfrm>
            <a:off x="5020894" y="143048"/>
            <a:ext cx="397440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47">
              <a:lnSpc>
                <a:spcPct val="136666"/>
              </a:lnSpc>
            </a:pPr>
            <a:r>
              <a:rPr lang="en-US" altLang="zh-CN" sz="1900" spc="-375" dirty="0">
                <a:solidFill>
                  <a:srgbClr val="fefefe"/>
                </a:solidFill>
                <a:latin typeface="Times New Roman"/>
                <a:ea typeface="Times New Roman"/>
              </a:rPr>
              <a:t>Ep</a:t>
            </a:r>
            <a:r>
              <a:rPr lang="en-US" altLang="zh-CN" sz="1900" spc="-42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3.ly/Er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</a:p>
        </p:txBody>
      </p:sp>
      <p:sp>
        <p:nvSpPr>
          <p:cNvPr id="456" name="TextBox 456"/>
          <p:cNvSpPr txBox="1"/>
          <p:nvPr/>
        </p:nvSpPr>
        <p:spPr>
          <a:xfrm>
            <a:off x="120178" y="888471"/>
            <a:ext cx="2007333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keep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task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ea typeface="Times New Roman"/>
              </a:rPr>
              <a:t>going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ea typeface="Times New Roman"/>
              </a:rPr>
              <a:t>needs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be,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prevent</a:t>
            </a:r>
            <a:r>
              <a:rPr lang="en-US" altLang="zh-CN" sz="2000" spc="-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7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65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2000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started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inadvert</a:t>
            </a:r>
            <a:r>
              <a:rPr lang="en-US" altLang="zh-CN" sz="2000" spc="65" dirty="0">
                <a:solidFill>
                  <a:srgbClr val="000000"/>
                </a:solidFill>
                <a:latin typeface="Times New Roman"/>
                <a:ea typeface="Times New Roman"/>
              </a:rPr>
              <a:t>ently?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prevent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accidentally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engaging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reverse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gear,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gearboxes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include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‘gate’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over/under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stick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lifted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pressed</a:t>
            </a:r>
          </a:p>
        </p:txBody>
      </p:sp>
      <p:sp>
        <p:nvSpPr>
          <p:cNvPr id="457" name="TextBox 457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458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Freeform 459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Freeform 460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Freeform 461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Freeform 462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Freeform 463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Freeform 464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6" name="Picture 4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98120"/>
            <a:ext cx="297180" cy="289560"/>
          </a:xfrm>
          <a:prstGeom prst="rect">
            <a:avLst/>
          </a:prstGeom>
        </p:spPr>
      </p:pic>
      <p:pic>
        <p:nvPicPr>
          <p:cNvPr id="467" name="Picture 46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723900"/>
            <a:ext cx="2552700" cy="2263140"/>
          </a:xfrm>
          <a:prstGeom prst="rect">
            <a:avLst/>
          </a:prstGeom>
        </p:spPr>
      </p:pic>
      <p:sp>
        <p:nvSpPr>
          <p:cNvPr id="467" name="TextBox 467"/>
          <p:cNvSpPr txBox="1"/>
          <p:nvPr/>
        </p:nvSpPr>
        <p:spPr>
          <a:xfrm>
            <a:off x="209078" y="157225"/>
            <a:ext cx="2993367" cy="2814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0689">
              <a:lnSpc>
                <a:spcPct val="100000"/>
              </a:lnSpc>
            </a:pPr>
            <a:r>
              <a:rPr lang="en-US" altLang="zh-CN" sz="2850" spc="104" b="1" dirty="0">
                <a:solidFill>
                  <a:srgbClr val="fefefe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2850" spc="1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140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14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form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another,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brings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together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common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interfaces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users'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interactions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affect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influenced.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core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Human-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Computer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here,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kinds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progress</a:t>
            </a:r>
            <a:r>
              <a:rPr lang="en-US" altLang="zh-CN" sz="9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bars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previews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currently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less-used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feedforward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includes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growing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5" dirty="0">
                <a:solidFill>
                  <a:srgbClr val="000000"/>
                </a:solidFill>
                <a:latin typeface="Times New Roman"/>
                <a:ea typeface="Times New Roman"/>
              </a:rPr>
              <a:t>field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Persuasive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Technology,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computers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phones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contextual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guidance.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Among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kairos,</a:t>
            </a:r>
            <a:r>
              <a:rPr lang="en-US" altLang="zh-CN" sz="9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tailoring</a:t>
            </a:r>
            <a:r>
              <a:rPr lang="en-US" altLang="zh-CN" sz="9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tunnelling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5" dirty="0">
                <a:solidFill>
                  <a:srgbClr val="000000"/>
                </a:solidFill>
                <a:latin typeface="Times New Roman"/>
                <a:ea typeface="Times New Roman"/>
              </a:rPr>
              <a:t>identified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BJ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ea typeface="Times New Roman"/>
              </a:rPr>
              <a:t>Fogg's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seminal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book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Persuasive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Technology:</a:t>
            </a:r>
            <a:r>
              <a:rPr lang="en-US" altLang="zh-CN" sz="9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9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Computers</a:t>
            </a:r>
            <a:r>
              <a:rPr lang="en-US" altLang="zh-CN" sz="9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9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9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</p:txBody>
      </p:sp>
      <p:sp>
        <p:nvSpPr>
          <p:cNvPr id="468" name="TextBox 468"/>
          <p:cNvSpPr txBox="1"/>
          <p:nvPr/>
        </p:nvSpPr>
        <p:spPr>
          <a:xfrm>
            <a:off x="4550965" y="490925"/>
            <a:ext cx="277008" cy="68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" spc="45" dirty="0">
                <a:solidFill>
                  <a:srgbClr val="fefefe"/>
                </a:solidFill>
                <a:latin typeface="Times New Roman"/>
                <a:ea typeface="Times New Roman"/>
              </a:rPr>
              <a:t>3.ly/in</a:t>
            </a:r>
            <a:r>
              <a:rPr lang="en-US" altLang="zh-CN" sz="450" spc="40" dirty="0">
                <a:solidFill>
                  <a:srgbClr val="fefefe"/>
                </a:solidFill>
                <a:latin typeface="Times New Roman"/>
                <a:ea typeface="Times New Roman"/>
              </a:rPr>
              <a:t>ter</a:t>
            </a:r>
          </a:p>
        </p:txBody>
      </p:sp>
      <p:sp>
        <p:nvSpPr>
          <p:cNvPr id="469" name="TextBox 469"/>
          <p:cNvSpPr txBox="1"/>
          <p:nvPr/>
        </p:nvSpPr>
        <p:spPr>
          <a:xfrm>
            <a:off x="5017145" y="262965"/>
            <a:ext cx="156384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85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725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700" spc="-395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</p:txBody>
      </p:sp>
      <p:sp>
        <p:nvSpPr>
          <p:cNvPr id="470" name="TextBox 470"/>
          <p:cNvSpPr txBox="1"/>
          <p:nvPr/>
        </p:nvSpPr>
        <p:spPr>
          <a:xfrm>
            <a:off x="216762" y="3005025"/>
            <a:ext cx="2428948" cy="429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2500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form,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Summary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Tailoring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taken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promotional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videos/demos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Royal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VKB,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GreenPrint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Pam,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600" spc="1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600" spc="1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http://shop.royalvkb.com/shopexd.asp?id=423&amp;menu=2,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http://www.printgreener.com</a:t>
            </a:r>
            <a:r>
              <a:rPr lang="en-US" altLang="zh-CN" sz="600" spc="-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</a:p>
          <a:p>
            <a:pPr marL="0">
              <a:lnSpc>
                <a:spcPct val="100000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http://www.pam.com/indexc.php?demo=1&amp;f=1&amp;ClientTZ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=-60</a:t>
            </a:r>
          </a:p>
        </p:txBody>
      </p:sp>
      <p:sp>
        <p:nvSpPr>
          <p:cNvPr id="471" name="TextBox 471"/>
          <p:cNvSpPr txBox="1"/>
          <p:nvPr/>
        </p:nvSpPr>
        <p:spPr>
          <a:xfrm>
            <a:off x="2746338" y="3013003"/>
            <a:ext cx="2484500" cy="42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Partial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completion,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dirty="0">
                <a:solidFill>
                  <a:srgbClr val="000000"/>
                </a:solidFill>
                <a:latin typeface="Times New Roman"/>
                <a:ea typeface="Times New Roman"/>
              </a:rPr>
              <a:t>Peer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feedback,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Progress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bar,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Simulation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</a:p>
          <a:p>
            <a:pPr hangingPunct="0" marL="0">
              <a:lnSpc>
                <a:spcPct val="87916"/>
              </a:lnSpc>
            </a:pP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feedforward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Tunnelling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wizards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Amazon,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Slashdot,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Digg,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LinkedIn,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Wikipedia,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Yahoo!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savings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calculator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Foxit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PDF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ea typeface="Times New Roman"/>
              </a:rPr>
              <a:t>reader.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Lockton.</a:t>
            </a:r>
          </a:p>
          <a:p>
            <a:pPr marL="0">
              <a:lnSpc>
                <a:spcPct val="100000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3.ly/inter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47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1988820"/>
            <a:ext cx="3390900" cy="1935480"/>
          </a:xfrm>
          <a:prstGeom prst="rect">
            <a:avLst/>
          </a:prstGeom>
        </p:spPr>
      </p:pic>
      <p:pic>
        <p:nvPicPr>
          <p:cNvPr id="474" name="Picture 47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685800"/>
            <a:ext cx="2202180" cy="1287780"/>
          </a:xfrm>
          <a:prstGeom prst="rect">
            <a:avLst/>
          </a:prstGeom>
        </p:spPr>
      </p:pic>
      <p:sp>
        <p:nvSpPr>
          <p:cNvPr id="474" name="Freeform 47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Freeform 47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Freeform 476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Freeform 477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Freeform 478"> 
				</p:cNvPr>
          <p:cNvSpPr/>
          <p:nvPr/>
        </p:nvSpPr>
        <p:spPr>
          <a:xfrm>
            <a:off x="0" y="0"/>
            <a:ext cx="4271619" cy="664642"/>
          </a:xfrm>
          <a:custGeom>
            <a:avLst/>
            <a:gdLst>
              <a:gd name="connsiteX0" fmla="*/ 0 w 4271619"/>
              <a:gd name="connsiteY0" fmla="*/ 664642 h 664642"/>
              <a:gd name="connsiteX1" fmla="*/ 4271619 w 4271619"/>
              <a:gd name="connsiteY1" fmla="*/ 664642 h 664642"/>
              <a:gd name="connsiteX2" fmla="*/ 4271619 w 4271619"/>
              <a:gd name="connsiteY2" fmla="*/ 0 h 664642"/>
              <a:gd name="connsiteX3" fmla="*/ 0 w 4271619"/>
              <a:gd name="connsiteY3" fmla="*/ 0 h 664642"/>
              <a:gd name="connsiteX4" fmla="*/ 0 w 427161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1619" h="664642">
                <a:moveTo>
                  <a:pt x="0" y="664642"/>
                </a:moveTo>
                <a:lnTo>
                  <a:pt x="4271619" y="664642"/>
                </a:lnTo>
                <a:lnTo>
                  <a:pt x="427161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Freeform 479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00 w 431800"/>
              <a:gd name="connsiteY0" fmla="*/ 359498 h 355600"/>
              <a:gd name="connsiteX1" fmla="*/ 438889 w 431800"/>
              <a:gd name="connsiteY1" fmla="*/ 359498 h 355600"/>
              <a:gd name="connsiteX2" fmla="*/ 438889 w 431800"/>
              <a:gd name="connsiteY2" fmla="*/ 29642 h 355600"/>
              <a:gd name="connsiteX3" fmla="*/ 25400 w 431800"/>
              <a:gd name="connsiteY3" fmla="*/ 29642 h 355600"/>
              <a:gd name="connsiteX4" fmla="*/ 25400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00" y="359498"/>
                </a:moveTo>
                <a:lnTo>
                  <a:pt x="438889" y="359498"/>
                </a:lnTo>
                <a:lnTo>
                  <a:pt x="438889" y="29642"/>
                </a:lnTo>
                <a:lnTo>
                  <a:pt x="25400" y="29642"/>
                </a:lnTo>
                <a:lnTo>
                  <a:pt x="25400" y="359498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Freeform 480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00 w 431800"/>
              <a:gd name="connsiteY0" fmla="*/ 359498 h 355600"/>
              <a:gd name="connsiteX1" fmla="*/ 438889 w 431800"/>
              <a:gd name="connsiteY1" fmla="*/ 359498 h 355600"/>
              <a:gd name="connsiteX2" fmla="*/ 438889 w 431800"/>
              <a:gd name="connsiteY2" fmla="*/ 29641 h 355600"/>
              <a:gd name="connsiteX3" fmla="*/ 25400 w 431800"/>
              <a:gd name="connsiteY3" fmla="*/ 29641 h 355600"/>
              <a:gd name="connsiteX4" fmla="*/ 25400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00" y="359498"/>
                </a:moveTo>
                <a:lnTo>
                  <a:pt x="438889" y="359498"/>
                </a:lnTo>
                <a:lnTo>
                  <a:pt x="438889" y="29641"/>
                </a:lnTo>
                <a:lnTo>
                  <a:pt x="25400" y="29641"/>
                </a:lnTo>
                <a:lnTo>
                  <a:pt x="25400" y="3594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4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Freeform 481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Freeform 482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TextBox 483"/>
          <p:cNvSpPr txBox="1"/>
          <p:nvPr/>
        </p:nvSpPr>
        <p:spPr>
          <a:xfrm>
            <a:off x="113461" y="123348"/>
            <a:ext cx="4112833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95" b="1" dirty="0">
                <a:solidFill>
                  <a:srgbClr val="fefefe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2900" spc="5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2900" spc="5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form</a:t>
            </a:r>
          </a:p>
        </p:txBody>
      </p:sp>
      <p:sp>
        <p:nvSpPr>
          <p:cNvPr id="484" name="TextBox 484"/>
          <p:cNvSpPr txBox="1"/>
          <p:nvPr/>
        </p:nvSpPr>
        <p:spPr>
          <a:xfrm>
            <a:off x="5020894" y="143048"/>
            <a:ext cx="368648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47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485" name="TextBox 485"/>
          <p:cNvSpPr txBox="1"/>
          <p:nvPr/>
        </p:nvSpPr>
        <p:spPr>
          <a:xfrm>
            <a:off x="120178" y="889803"/>
            <a:ext cx="1990955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form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object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itself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kind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interface,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giving</a:t>
            </a:r>
            <a:r>
              <a:rPr lang="en-US" altLang="zh-CN" sz="1900" spc="-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-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suggestive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cue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Royal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VKB’s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100g/250g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Balancing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Bowls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weighted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tilt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noticeably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audibly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‘portion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size’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reached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filling</a:t>
            </a:r>
          </a:p>
        </p:txBody>
      </p:sp>
      <p:sp>
        <p:nvSpPr>
          <p:cNvPr id="486" name="TextBox 486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4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488" name="Freeform 48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Freeform 48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Freeform 490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TextBox 491"/>
          <p:cNvSpPr txBox="1"/>
          <p:nvPr/>
        </p:nvSpPr>
        <p:spPr>
          <a:xfrm>
            <a:off x="121929" y="101101"/>
            <a:ext cx="1257405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100" spc="-15" b="1" dirty="0">
                <a:solidFill>
                  <a:srgbClr val="fefefe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100" spc="-10" b="1" dirty="0">
                <a:solidFill>
                  <a:srgbClr val="fefefe"/>
                </a:solidFill>
                <a:latin typeface="Times New Roman"/>
                <a:ea typeface="Times New Roman"/>
              </a:rPr>
              <a:t>airos</a:t>
            </a:r>
          </a:p>
        </p:txBody>
      </p:sp>
      <p:sp>
        <p:nvSpPr>
          <p:cNvPr id="492" name="TextBox 492"/>
          <p:cNvSpPr txBox="1"/>
          <p:nvPr/>
        </p:nvSpPr>
        <p:spPr>
          <a:xfrm>
            <a:off x="5020894" y="143048"/>
            <a:ext cx="368648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47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493" name="TextBox 493"/>
          <p:cNvSpPr txBox="1"/>
          <p:nvPr/>
        </p:nvSpPr>
        <p:spPr>
          <a:xfrm>
            <a:off x="120178" y="889803"/>
            <a:ext cx="2107797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234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7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85" dirty="0">
                <a:solidFill>
                  <a:srgbClr val="000000"/>
                </a:solidFill>
                <a:latin typeface="Times New Roman"/>
                <a:ea typeface="Times New Roman"/>
              </a:rPr>
              <a:t>suggestion</a:t>
            </a:r>
            <a:r>
              <a:rPr lang="en-US" altLang="zh-CN" sz="19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8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exactly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right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15" dirty="0">
                <a:solidFill>
                  <a:srgbClr val="000000"/>
                </a:solidFill>
                <a:latin typeface="Times New Roman"/>
                <a:ea typeface="Times New Roman"/>
              </a:rPr>
              <a:t>moment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5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behaviour?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Automatic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warning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signs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alert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drivers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upcoming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dangers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right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point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respond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slow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down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accordingly</a:t>
            </a:r>
          </a:p>
        </p:txBody>
      </p:sp>
      <p:sp>
        <p:nvSpPr>
          <p:cNvPr id="494" name="TextBox 494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4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20" y="228600"/>
            <a:ext cx="3451860" cy="3695700"/>
          </a:xfrm>
          <a:prstGeom prst="rect">
            <a:avLst/>
          </a:prstGeom>
        </p:spPr>
      </p:pic>
      <p:sp>
        <p:nvSpPr>
          <p:cNvPr id="496" name="Freeform 49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Freeform 49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Freeform 498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Freeform 499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Freeform 500"> 
				</p:cNvPr>
          <p:cNvSpPr/>
          <p:nvPr/>
        </p:nvSpPr>
        <p:spPr>
          <a:xfrm>
            <a:off x="0" y="0"/>
            <a:ext cx="3001429" cy="664642"/>
          </a:xfrm>
          <a:custGeom>
            <a:avLst/>
            <a:gdLst>
              <a:gd name="connsiteX0" fmla="*/ 0 w 3001429"/>
              <a:gd name="connsiteY0" fmla="*/ 664642 h 664642"/>
              <a:gd name="connsiteX1" fmla="*/ 3001429 w 3001429"/>
              <a:gd name="connsiteY1" fmla="*/ 664642 h 664642"/>
              <a:gd name="connsiteX2" fmla="*/ 3001429 w 3001429"/>
              <a:gd name="connsiteY2" fmla="*/ 0 h 664642"/>
              <a:gd name="connsiteX3" fmla="*/ 0 w 3001429"/>
              <a:gd name="connsiteY3" fmla="*/ 0 h 664642"/>
              <a:gd name="connsiteX4" fmla="*/ 0 w 30014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429" h="664642">
                <a:moveTo>
                  <a:pt x="0" y="664642"/>
                </a:moveTo>
                <a:lnTo>
                  <a:pt x="3001429" y="664642"/>
                </a:lnTo>
                <a:lnTo>
                  <a:pt x="30014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Freeform 501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956 w 431800"/>
              <a:gd name="connsiteY0" fmla="*/ 245097 h 444500"/>
              <a:gd name="connsiteX1" fmla="*/ 233527 w 431800"/>
              <a:gd name="connsiteY1" fmla="*/ 452526 h 444500"/>
              <a:gd name="connsiteX2" fmla="*/ 26085 w 431800"/>
              <a:gd name="connsiteY2" fmla="*/ 245097 h 444500"/>
              <a:gd name="connsiteX3" fmla="*/ 233527 w 431800"/>
              <a:gd name="connsiteY3" fmla="*/ 37668 h 444500"/>
              <a:gd name="connsiteX4" fmla="*/ 440956 w 431800"/>
              <a:gd name="connsiteY4" fmla="*/ 245097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44500">
                <a:moveTo>
                  <a:pt x="440956" y="245097"/>
                </a:moveTo>
                <a:cubicBezTo>
                  <a:pt x="440956" y="359664"/>
                  <a:pt x="348081" y="452526"/>
                  <a:pt x="233527" y="452526"/>
                </a:cubicBezTo>
                <a:cubicBezTo>
                  <a:pt x="118960" y="452526"/>
                  <a:pt x="26085" y="359664"/>
                  <a:pt x="26085" y="245097"/>
                </a:cubicBezTo>
                <a:cubicBezTo>
                  <a:pt x="26085" y="130530"/>
                  <a:pt x="118960" y="37668"/>
                  <a:pt x="233527" y="37668"/>
                </a:cubicBezTo>
                <a:cubicBezTo>
                  <a:pt x="348081" y="37668"/>
                  <a:pt x="440956" y="130530"/>
                  <a:pt x="440956" y="245097"/>
                </a:cubicBez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Freeform 502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957 w 431800"/>
              <a:gd name="connsiteY0" fmla="*/ 245097 h 444500"/>
              <a:gd name="connsiteX1" fmla="*/ 233528 w 431800"/>
              <a:gd name="connsiteY1" fmla="*/ 452526 h 444500"/>
              <a:gd name="connsiteX2" fmla="*/ 26086 w 431800"/>
              <a:gd name="connsiteY2" fmla="*/ 245097 h 444500"/>
              <a:gd name="connsiteX3" fmla="*/ 233528 w 431800"/>
              <a:gd name="connsiteY3" fmla="*/ 37668 h 444500"/>
              <a:gd name="connsiteX4" fmla="*/ 440957 w 431800"/>
              <a:gd name="connsiteY4" fmla="*/ 245097 h 444500"/>
              <a:gd name="connsiteX5" fmla="*/ 440957 w 431800"/>
              <a:gd name="connsiteY5" fmla="*/ 245097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44500">
                <a:moveTo>
                  <a:pt x="440957" y="245097"/>
                </a:moveTo>
                <a:cubicBezTo>
                  <a:pt x="440957" y="359663"/>
                  <a:pt x="348081" y="452526"/>
                  <a:pt x="233528" y="452526"/>
                </a:cubicBezTo>
                <a:cubicBezTo>
                  <a:pt x="118960" y="452526"/>
                  <a:pt x="26086" y="359663"/>
                  <a:pt x="26086" y="245097"/>
                </a:cubicBezTo>
                <a:cubicBezTo>
                  <a:pt x="26086" y="130530"/>
                  <a:pt x="118960" y="37668"/>
                  <a:pt x="233528" y="37668"/>
                </a:cubicBezTo>
                <a:cubicBezTo>
                  <a:pt x="348081" y="37668"/>
                  <a:pt x="440957" y="130530"/>
                  <a:pt x="440957" y="245097"/>
                </a:cubicBezTo>
                <a:lnTo>
                  <a:pt x="440957" y="24509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Freeform 503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956 w 431800"/>
              <a:gd name="connsiteY0" fmla="*/ 245097 h 444500"/>
              <a:gd name="connsiteX1" fmla="*/ 233527 w 431800"/>
              <a:gd name="connsiteY1" fmla="*/ 452526 h 444500"/>
              <a:gd name="connsiteX2" fmla="*/ 26085 w 431800"/>
              <a:gd name="connsiteY2" fmla="*/ 245097 h 444500"/>
              <a:gd name="connsiteX3" fmla="*/ 233527 w 431800"/>
              <a:gd name="connsiteY3" fmla="*/ 37668 h 444500"/>
              <a:gd name="connsiteX4" fmla="*/ 440956 w 431800"/>
              <a:gd name="connsiteY4" fmla="*/ 245097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44500">
                <a:moveTo>
                  <a:pt x="440956" y="245097"/>
                </a:moveTo>
                <a:cubicBezTo>
                  <a:pt x="440956" y="359664"/>
                  <a:pt x="348081" y="452526"/>
                  <a:pt x="233527" y="452526"/>
                </a:cubicBezTo>
                <a:cubicBezTo>
                  <a:pt x="118960" y="452526"/>
                  <a:pt x="26085" y="359664"/>
                  <a:pt x="26085" y="245097"/>
                </a:cubicBezTo>
                <a:cubicBezTo>
                  <a:pt x="26085" y="130530"/>
                  <a:pt x="118960" y="37668"/>
                  <a:pt x="233527" y="37668"/>
                </a:cubicBezTo>
                <a:cubicBezTo>
                  <a:pt x="348081" y="37668"/>
                  <a:pt x="440956" y="130530"/>
                  <a:pt x="440956" y="245097"/>
                </a:cubicBez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Freeform 504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957 w 431800"/>
              <a:gd name="connsiteY0" fmla="*/ 245097 h 444500"/>
              <a:gd name="connsiteX1" fmla="*/ 233528 w 431800"/>
              <a:gd name="connsiteY1" fmla="*/ 452526 h 444500"/>
              <a:gd name="connsiteX2" fmla="*/ 26086 w 431800"/>
              <a:gd name="connsiteY2" fmla="*/ 245097 h 444500"/>
              <a:gd name="connsiteX3" fmla="*/ 233528 w 431800"/>
              <a:gd name="connsiteY3" fmla="*/ 37668 h 444500"/>
              <a:gd name="connsiteX4" fmla="*/ 440957 w 431800"/>
              <a:gd name="connsiteY4" fmla="*/ 245097 h 444500"/>
              <a:gd name="connsiteX5" fmla="*/ 440957 w 431800"/>
              <a:gd name="connsiteY5" fmla="*/ 245097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44500">
                <a:moveTo>
                  <a:pt x="440957" y="245097"/>
                </a:moveTo>
                <a:cubicBezTo>
                  <a:pt x="440957" y="359663"/>
                  <a:pt x="348081" y="452526"/>
                  <a:pt x="233528" y="452526"/>
                </a:cubicBezTo>
                <a:cubicBezTo>
                  <a:pt x="118960" y="452526"/>
                  <a:pt x="26086" y="359663"/>
                  <a:pt x="26086" y="245097"/>
                </a:cubicBezTo>
                <a:cubicBezTo>
                  <a:pt x="26086" y="130530"/>
                  <a:pt x="118960" y="37668"/>
                  <a:pt x="233528" y="37668"/>
                </a:cubicBezTo>
                <a:cubicBezTo>
                  <a:pt x="348081" y="37668"/>
                  <a:pt x="440957" y="130530"/>
                  <a:pt x="440957" y="245097"/>
                </a:cubicBezTo>
                <a:lnTo>
                  <a:pt x="440957" y="24509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TextBox 505"/>
          <p:cNvSpPr txBox="1"/>
          <p:nvPr/>
        </p:nvSpPr>
        <p:spPr>
          <a:xfrm>
            <a:off x="113461" y="134472"/>
            <a:ext cx="2903347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10" b="1" dirty="0">
                <a:solidFill>
                  <a:srgbClr val="fefefe"/>
                </a:solidFill>
                <a:latin typeface="Times New Roman"/>
                <a:ea typeface="Times New Roman"/>
              </a:rPr>
              <a:t>Partial</a:t>
            </a:r>
            <a:r>
              <a:rPr lang="en-US" altLang="zh-CN" sz="2800" spc="-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10" b="1" dirty="0">
                <a:solidFill>
                  <a:srgbClr val="fefefe"/>
                </a:solidFill>
                <a:latin typeface="Times New Roman"/>
                <a:ea typeface="Times New Roman"/>
              </a:rPr>
              <a:t>completion</a:t>
            </a:r>
          </a:p>
        </p:txBody>
      </p:sp>
      <p:sp>
        <p:nvSpPr>
          <p:cNvPr id="506" name="TextBox 506"/>
          <p:cNvSpPr txBox="1"/>
          <p:nvPr/>
        </p:nvSpPr>
        <p:spPr>
          <a:xfrm>
            <a:off x="5021567" y="142881"/>
            <a:ext cx="367976" cy="532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2674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507" name="TextBox 507"/>
          <p:cNvSpPr txBox="1"/>
          <p:nvPr/>
        </p:nvSpPr>
        <p:spPr>
          <a:xfrm>
            <a:off x="120178" y="892393"/>
            <a:ext cx="2111821" cy="2898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process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70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1800" spc="-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65" dirty="0">
                <a:solidFill>
                  <a:srgbClr val="000000"/>
                </a:solidFill>
                <a:latin typeface="Times New Roman"/>
                <a:ea typeface="Times New Roman"/>
              </a:rPr>
              <a:t>completed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already,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-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confidence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next?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9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Pre-filled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details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delivery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addresses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speeding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order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process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red-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ucing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‘shopping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cart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abandonment’</a:t>
            </a:r>
          </a:p>
        </p:txBody>
      </p:sp>
      <p:sp>
        <p:nvSpPr>
          <p:cNvPr id="508" name="TextBox 508"/>
          <p:cNvSpPr txBox="1"/>
          <p:nvPr/>
        </p:nvSpPr>
        <p:spPr>
          <a:xfrm>
            <a:off x="5031567" y="3493172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5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76200"/>
            <a:ext cx="3444240" cy="3848100"/>
          </a:xfrm>
          <a:prstGeom prst="rect">
            <a:avLst/>
          </a:prstGeom>
        </p:spPr>
      </p:pic>
      <p:sp>
        <p:nvSpPr>
          <p:cNvPr id="510" name="Freeform 51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Freeform 51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Freeform 512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TextBox 513"/>
          <p:cNvSpPr txBox="1"/>
          <p:nvPr/>
        </p:nvSpPr>
        <p:spPr>
          <a:xfrm>
            <a:off x="113461" y="128910"/>
            <a:ext cx="2430466" cy="434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5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Peer</a:t>
            </a:r>
            <a:r>
              <a:rPr lang="en-US" altLang="zh-CN" sz="2850" spc="-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feedback</a:t>
            </a:r>
          </a:p>
        </p:txBody>
      </p:sp>
      <p:sp>
        <p:nvSpPr>
          <p:cNvPr id="514" name="TextBox 514"/>
          <p:cNvSpPr txBox="1"/>
          <p:nvPr/>
        </p:nvSpPr>
        <p:spPr>
          <a:xfrm>
            <a:off x="5020894" y="141601"/>
            <a:ext cx="368648" cy="52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47">
              <a:lnSpc>
                <a:spcPct val="135833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515" name="TextBox 515"/>
          <p:cNvSpPr txBox="1"/>
          <p:nvPr/>
        </p:nvSpPr>
        <p:spPr>
          <a:xfrm>
            <a:off x="120178" y="891135"/>
            <a:ext cx="1999312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800" spc="-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system,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equal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status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selves?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04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Peer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comments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stories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central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sites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Slashdot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(‘karma’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scores)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Digg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(’digging’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‘burying’)</a:t>
            </a:r>
          </a:p>
        </p:txBody>
      </p:sp>
      <p:sp>
        <p:nvSpPr>
          <p:cNvPr id="516" name="TextBox 516"/>
          <p:cNvSpPr txBox="1"/>
          <p:nvPr/>
        </p:nvSpPr>
        <p:spPr>
          <a:xfrm>
            <a:off x="5030876" y="314647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Picture 51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2857500"/>
            <a:ext cx="3406140" cy="1066800"/>
          </a:xfrm>
          <a:prstGeom prst="rect">
            <a:avLst/>
          </a:prstGeom>
        </p:spPr>
      </p:pic>
      <p:pic>
        <p:nvPicPr>
          <p:cNvPr id="519" name="Picture 51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0"/>
            <a:ext cx="3451860" cy="2247900"/>
          </a:xfrm>
          <a:prstGeom prst="rect">
            <a:avLst/>
          </a:prstGeom>
        </p:spPr>
      </p:pic>
      <p:sp>
        <p:nvSpPr>
          <p:cNvPr id="519" name="Freeform 519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Freeform 520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Freeform 521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3" name="Picture 52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920" y="2255520"/>
            <a:ext cx="1851660" cy="579120"/>
          </a:xfrm>
          <a:prstGeom prst="rect">
            <a:avLst/>
          </a:prstGeom>
        </p:spPr>
      </p:pic>
      <p:sp>
        <p:nvSpPr>
          <p:cNvPr id="523" name="TextBox 523"/>
          <p:cNvSpPr txBox="1"/>
          <p:nvPr/>
        </p:nvSpPr>
        <p:spPr>
          <a:xfrm>
            <a:off x="113461" y="128910"/>
            <a:ext cx="2164349" cy="434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Progress</a:t>
            </a:r>
            <a:r>
              <a:rPr lang="en-US" altLang="zh-CN" sz="2850" spc="-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bar</a:t>
            </a:r>
          </a:p>
        </p:txBody>
      </p:sp>
      <p:sp>
        <p:nvSpPr>
          <p:cNvPr id="524" name="TextBox 524"/>
          <p:cNvSpPr txBox="1"/>
          <p:nvPr/>
        </p:nvSpPr>
        <p:spPr>
          <a:xfrm>
            <a:off x="5020894" y="143048"/>
            <a:ext cx="368648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47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525" name="TextBox 525"/>
          <p:cNvSpPr txBox="1"/>
          <p:nvPr/>
        </p:nvSpPr>
        <p:spPr>
          <a:xfrm>
            <a:off x="120178" y="913933"/>
            <a:ext cx="2026757" cy="2876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let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9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progress</a:t>
            </a:r>
            <a:r>
              <a:rPr lang="en-US" altLang="zh-CN" sz="19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towards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achieving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goal?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demonstrated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examples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LinkedIn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Wikipedia,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progress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bars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showing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‘nearly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complete’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goal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seem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achievable</a:t>
            </a:r>
          </a:p>
        </p:txBody>
      </p:sp>
      <p:sp>
        <p:nvSpPr>
          <p:cNvPr id="526" name="TextBox 526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52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528" name="Freeform 52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Freeform 52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Freeform 530"> 
				</p:cNvPr>
          <p:cNvSpPr/>
          <p:nvPr/>
        </p:nvSpPr>
        <p:spPr>
          <a:xfrm>
            <a:off x="0" y="0"/>
            <a:ext cx="3407829" cy="664629"/>
          </a:xfrm>
          <a:custGeom>
            <a:avLst/>
            <a:gdLst>
              <a:gd name="connsiteX0" fmla="*/ 0 w 3407829"/>
              <a:gd name="connsiteY0" fmla="*/ 664629 h 664629"/>
              <a:gd name="connsiteX1" fmla="*/ 3407829 w 3407829"/>
              <a:gd name="connsiteY1" fmla="*/ 664629 h 664629"/>
              <a:gd name="connsiteX2" fmla="*/ 3407829 w 3407829"/>
              <a:gd name="connsiteY2" fmla="*/ 0 h 664629"/>
              <a:gd name="connsiteX3" fmla="*/ 0 w 3407829"/>
              <a:gd name="connsiteY3" fmla="*/ 0 h 664629"/>
              <a:gd name="connsiteX4" fmla="*/ 0 w 3407829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829" h="664629">
                <a:moveTo>
                  <a:pt x="0" y="664629"/>
                </a:moveTo>
                <a:lnTo>
                  <a:pt x="3407829" y="664629"/>
                </a:lnTo>
                <a:lnTo>
                  <a:pt x="3407829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TextBox 531"/>
          <p:cNvSpPr txBox="1"/>
          <p:nvPr/>
        </p:nvSpPr>
        <p:spPr>
          <a:xfrm>
            <a:off x="113461" y="128910"/>
            <a:ext cx="3292667" cy="434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5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Real-time</a:t>
            </a:r>
            <a:r>
              <a:rPr lang="en-US" altLang="zh-CN" sz="2850" spc="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feedback</a:t>
            </a:r>
          </a:p>
        </p:txBody>
      </p:sp>
      <p:sp>
        <p:nvSpPr>
          <p:cNvPr id="532" name="TextBox 532"/>
          <p:cNvSpPr txBox="1"/>
          <p:nvPr/>
        </p:nvSpPr>
        <p:spPr>
          <a:xfrm>
            <a:off x="5020894" y="195050"/>
            <a:ext cx="357091" cy="460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6847">
              <a:lnSpc>
                <a:spcPct val="100000"/>
              </a:lnSpc>
            </a:pPr>
            <a:r>
              <a:rPr lang="en-US" altLang="zh-CN" sz="1900" spc="10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5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.ly/Inte</a:t>
            </a:r>
          </a:p>
        </p:txBody>
      </p:sp>
      <p:sp>
        <p:nvSpPr>
          <p:cNvPr id="533" name="TextBox 533"/>
          <p:cNvSpPr txBox="1"/>
          <p:nvPr/>
        </p:nvSpPr>
        <p:spPr>
          <a:xfrm>
            <a:off x="120178" y="889803"/>
            <a:ext cx="2098327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let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affecting</a:t>
            </a:r>
            <a:r>
              <a:rPr lang="en-US" altLang="zh-CN" sz="19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8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sys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tem?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Energy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meters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house-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holders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appliances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electricity,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much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costing</a:t>
            </a:r>
          </a:p>
        </p:txBody>
      </p:sp>
      <p:sp>
        <p:nvSpPr>
          <p:cNvPr id="534" name="TextBox 534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536" name="Freeform 53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Freeform 53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Freeform 538"> 
				</p:cNvPr>
          <p:cNvSpPr/>
          <p:nvPr/>
        </p:nvSpPr>
        <p:spPr>
          <a:xfrm>
            <a:off x="0" y="0"/>
            <a:ext cx="3992029" cy="664642"/>
          </a:xfrm>
          <a:custGeom>
            <a:avLst/>
            <a:gdLst>
              <a:gd name="connsiteX0" fmla="*/ 0 w 3992029"/>
              <a:gd name="connsiteY0" fmla="*/ 664642 h 664642"/>
              <a:gd name="connsiteX1" fmla="*/ 3992029 w 3992029"/>
              <a:gd name="connsiteY1" fmla="*/ 664642 h 664642"/>
              <a:gd name="connsiteX2" fmla="*/ 3992029 w 3992029"/>
              <a:gd name="connsiteY2" fmla="*/ 0 h 664642"/>
              <a:gd name="connsiteX3" fmla="*/ 0 w 3992029"/>
              <a:gd name="connsiteY3" fmla="*/ 0 h 664642"/>
              <a:gd name="connsiteX4" fmla="*/ 0 w 39920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2029" h="664642">
                <a:moveTo>
                  <a:pt x="0" y="664642"/>
                </a:moveTo>
                <a:lnTo>
                  <a:pt x="3992029" y="664642"/>
                </a:lnTo>
                <a:lnTo>
                  <a:pt x="39920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TextBox 539"/>
          <p:cNvSpPr txBox="1"/>
          <p:nvPr/>
        </p:nvSpPr>
        <p:spPr>
          <a:xfrm>
            <a:off x="113461" y="145596"/>
            <a:ext cx="3881431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-35" b="1" dirty="0">
                <a:solidFill>
                  <a:srgbClr val="fefefe"/>
                </a:solidFill>
                <a:latin typeface="Times New Roman"/>
                <a:ea typeface="Times New Roman"/>
              </a:rPr>
              <a:t>Simulation</a:t>
            </a:r>
            <a:r>
              <a:rPr lang="en-US" altLang="zh-CN" sz="2700" spc="-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-85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700" spc="-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-40" b="1" dirty="0">
                <a:solidFill>
                  <a:srgbClr val="fefefe"/>
                </a:solidFill>
                <a:latin typeface="Times New Roman"/>
                <a:ea typeface="Times New Roman"/>
              </a:rPr>
              <a:t>feedforward</a:t>
            </a:r>
          </a:p>
        </p:txBody>
      </p:sp>
      <p:sp>
        <p:nvSpPr>
          <p:cNvPr id="540" name="TextBox 540"/>
          <p:cNvSpPr txBox="1"/>
          <p:nvPr/>
        </p:nvSpPr>
        <p:spPr>
          <a:xfrm>
            <a:off x="5020894" y="143048"/>
            <a:ext cx="368648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47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541" name="TextBox 541"/>
          <p:cNvSpPr txBox="1"/>
          <p:nvPr/>
        </p:nvSpPr>
        <p:spPr>
          <a:xfrm>
            <a:off x="120178" y="889803"/>
            <a:ext cx="2003465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preview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simulation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results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9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choices?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Interactive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savings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loan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simulat-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ors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Yahoo!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increasingly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common,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customer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decisions</a:t>
            </a:r>
          </a:p>
        </p:txBody>
      </p:sp>
      <p:sp>
        <p:nvSpPr>
          <p:cNvPr id="542" name="TextBox 542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149"> 
				</p:cNvPr>
          <p:cNvSpPr/>
          <p:nvPr/>
        </p:nvSpPr>
        <p:spPr>
          <a:xfrm>
            <a:off x="205105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50"> 
				</p:cNvPr>
          <p:cNvSpPr/>
          <p:nvPr/>
        </p:nvSpPr>
        <p:spPr>
          <a:xfrm>
            <a:off x="277380" y="0"/>
            <a:ext cx="72263" cy="3657600"/>
          </a:xfrm>
          <a:custGeom>
            <a:avLst/>
            <a:gdLst>
              <a:gd name="connsiteX0" fmla="*/ 0 w 72263"/>
              <a:gd name="connsiteY0" fmla="*/ 3657600 h 3657600"/>
              <a:gd name="connsiteX1" fmla="*/ 72263 w 72263"/>
              <a:gd name="connsiteY1" fmla="*/ 3657600 h 3657600"/>
              <a:gd name="connsiteX2" fmla="*/ 72263 w 72263"/>
              <a:gd name="connsiteY2" fmla="*/ 0 h 3657600"/>
              <a:gd name="connsiteX3" fmla="*/ 0 w 72263"/>
              <a:gd name="connsiteY3" fmla="*/ 0 h 3657600"/>
              <a:gd name="connsiteX4" fmla="*/ 0 w 72263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3" h="3657600">
                <a:moveTo>
                  <a:pt x="0" y="3657600"/>
                </a:moveTo>
                <a:lnTo>
                  <a:pt x="72263" y="3657600"/>
                </a:lnTo>
                <a:lnTo>
                  <a:pt x="72263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1"> 
				</p:cNvPr>
          <p:cNvSpPr/>
          <p:nvPr/>
        </p:nvSpPr>
        <p:spPr>
          <a:xfrm>
            <a:off x="349643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2"> 
				</p:cNvPr>
          <p:cNvSpPr/>
          <p:nvPr/>
        </p:nvSpPr>
        <p:spPr>
          <a:xfrm>
            <a:off x="421932" y="0"/>
            <a:ext cx="72275" cy="3657600"/>
          </a:xfrm>
          <a:custGeom>
            <a:avLst/>
            <a:gdLst>
              <a:gd name="connsiteX0" fmla="*/ 0 w 72275"/>
              <a:gd name="connsiteY0" fmla="*/ 3657600 h 3657600"/>
              <a:gd name="connsiteX1" fmla="*/ 72275 w 72275"/>
              <a:gd name="connsiteY1" fmla="*/ 3657600 h 3657600"/>
              <a:gd name="connsiteX2" fmla="*/ 72275 w 72275"/>
              <a:gd name="connsiteY2" fmla="*/ 0 h 3657600"/>
              <a:gd name="connsiteX3" fmla="*/ 0 w 72275"/>
              <a:gd name="connsiteY3" fmla="*/ 0 h 3657600"/>
              <a:gd name="connsiteX4" fmla="*/ 0 w 7227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75" h="3657600">
                <a:moveTo>
                  <a:pt x="0" y="3657600"/>
                </a:moveTo>
                <a:lnTo>
                  <a:pt x="72275" y="3657600"/>
                </a:lnTo>
                <a:lnTo>
                  <a:pt x="7227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3"> 
				</p:cNvPr>
          <p:cNvSpPr/>
          <p:nvPr/>
        </p:nvSpPr>
        <p:spPr>
          <a:xfrm>
            <a:off x="494195" y="0"/>
            <a:ext cx="72301" cy="3657600"/>
          </a:xfrm>
          <a:custGeom>
            <a:avLst/>
            <a:gdLst>
              <a:gd name="connsiteX0" fmla="*/ 0 w 72301"/>
              <a:gd name="connsiteY0" fmla="*/ 3657600 h 3657600"/>
              <a:gd name="connsiteX1" fmla="*/ 72301 w 72301"/>
              <a:gd name="connsiteY1" fmla="*/ 3657600 h 3657600"/>
              <a:gd name="connsiteX2" fmla="*/ 72301 w 72301"/>
              <a:gd name="connsiteY2" fmla="*/ 0 h 3657600"/>
              <a:gd name="connsiteX3" fmla="*/ 0 w 72301"/>
              <a:gd name="connsiteY3" fmla="*/ 0 h 3657600"/>
              <a:gd name="connsiteX4" fmla="*/ 0 w 7230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1" h="3657600">
                <a:moveTo>
                  <a:pt x="0" y="3657600"/>
                </a:moveTo>
                <a:lnTo>
                  <a:pt x="72301" y="3657600"/>
                </a:lnTo>
                <a:lnTo>
                  <a:pt x="7230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4"> 
				</p:cNvPr>
          <p:cNvSpPr/>
          <p:nvPr/>
        </p:nvSpPr>
        <p:spPr>
          <a:xfrm>
            <a:off x="566496" y="0"/>
            <a:ext cx="72250" cy="3657600"/>
          </a:xfrm>
          <a:custGeom>
            <a:avLst/>
            <a:gdLst>
              <a:gd name="connsiteX0" fmla="*/ 0 w 72250"/>
              <a:gd name="connsiteY0" fmla="*/ 3657600 h 3657600"/>
              <a:gd name="connsiteX1" fmla="*/ 72250 w 72250"/>
              <a:gd name="connsiteY1" fmla="*/ 3657600 h 3657600"/>
              <a:gd name="connsiteX2" fmla="*/ 72250 w 72250"/>
              <a:gd name="connsiteY2" fmla="*/ 0 h 3657600"/>
              <a:gd name="connsiteX3" fmla="*/ 0 w 72250"/>
              <a:gd name="connsiteY3" fmla="*/ 0 h 3657600"/>
              <a:gd name="connsiteX4" fmla="*/ 0 w 7225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0" h="3657600">
                <a:moveTo>
                  <a:pt x="0" y="3657600"/>
                </a:moveTo>
                <a:lnTo>
                  <a:pt x="72250" y="3657600"/>
                </a:lnTo>
                <a:lnTo>
                  <a:pt x="7225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5"> 
				</p:cNvPr>
          <p:cNvSpPr/>
          <p:nvPr/>
        </p:nvSpPr>
        <p:spPr>
          <a:xfrm>
            <a:off x="638746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6"> 
				</p:cNvPr>
          <p:cNvSpPr/>
          <p:nvPr/>
        </p:nvSpPr>
        <p:spPr>
          <a:xfrm>
            <a:off x="711022" y="0"/>
            <a:ext cx="66636" cy="3657600"/>
          </a:xfrm>
          <a:custGeom>
            <a:avLst/>
            <a:gdLst>
              <a:gd name="connsiteX0" fmla="*/ 0 w 66636"/>
              <a:gd name="connsiteY0" fmla="*/ 3657600 h 3657600"/>
              <a:gd name="connsiteX1" fmla="*/ 66636 w 66636"/>
              <a:gd name="connsiteY1" fmla="*/ 3657600 h 3657600"/>
              <a:gd name="connsiteX2" fmla="*/ 66636 w 66636"/>
              <a:gd name="connsiteY2" fmla="*/ 0 h 3657600"/>
              <a:gd name="connsiteX3" fmla="*/ 0 w 66636"/>
              <a:gd name="connsiteY3" fmla="*/ 0 h 3657600"/>
              <a:gd name="connsiteX4" fmla="*/ 0 w 66636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6" h="3657600">
                <a:moveTo>
                  <a:pt x="0" y="3657600"/>
                </a:moveTo>
                <a:lnTo>
                  <a:pt x="66636" y="3657600"/>
                </a:lnTo>
                <a:lnTo>
                  <a:pt x="66636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7"> 
				</p:cNvPr>
          <p:cNvSpPr/>
          <p:nvPr/>
        </p:nvSpPr>
        <p:spPr>
          <a:xfrm>
            <a:off x="4146550" y="1504950"/>
            <a:ext cx="1339850" cy="2152650"/>
          </a:xfrm>
          <a:custGeom>
            <a:avLst/>
            <a:gdLst>
              <a:gd name="connsiteX0" fmla="*/ 15811 w 1339850"/>
              <a:gd name="connsiteY0" fmla="*/ 2152650 h 2152650"/>
              <a:gd name="connsiteX1" fmla="*/ 1339850 w 1339850"/>
              <a:gd name="connsiteY1" fmla="*/ 2152650 h 2152650"/>
              <a:gd name="connsiteX2" fmla="*/ 1339850 w 1339850"/>
              <a:gd name="connsiteY2" fmla="*/ 16929 h 2152650"/>
              <a:gd name="connsiteX3" fmla="*/ 15811 w 1339850"/>
              <a:gd name="connsiteY3" fmla="*/ 16929 h 2152650"/>
              <a:gd name="connsiteX4" fmla="*/ 15811 w 1339850"/>
              <a:gd name="connsiteY4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850" h="2152650">
                <a:moveTo>
                  <a:pt x="15811" y="2152650"/>
                </a:moveTo>
                <a:lnTo>
                  <a:pt x="1339850" y="2152650"/>
                </a:lnTo>
                <a:lnTo>
                  <a:pt x="1339850" y="16929"/>
                </a:lnTo>
                <a:lnTo>
                  <a:pt x="15811" y="16929"/>
                </a:lnTo>
                <a:lnTo>
                  <a:pt x="15811" y="2152650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0"/>
            <a:ext cx="1333500" cy="1752600"/>
          </a:xfrm>
          <a:prstGeom prst="rect">
            <a:avLst/>
          </a:prstGeom>
        </p:spPr>
      </p:pic>
      <p:pic>
        <p:nvPicPr>
          <p:cNvPr id="160" name="Picture 16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026920"/>
            <a:ext cx="106680" cy="121920"/>
          </a:xfrm>
          <a:prstGeom prst="rect">
            <a:avLst/>
          </a:prstGeom>
        </p:spPr>
      </p:pic>
      <p:pic>
        <p:nvPicPr>
          <p:cNvPr id="161" name="Picture 16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2438400"/>
            <a:ext cx="106680" cy="106680"/>
          </a:xfrm>
          <a:prstGeom prst="rect">
            <a:avLst/>
          </a:prstGeom>
        </p:spPr>
      </p:pic>
      <p:pic>
        <p:nvPicPr>
          <p:cNvPr id="162" name="Picture 16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2674620"/>
            <a:ext cx="106680" cy="121920"/>
          </a:xfrm>
          <a:prstGeom prst="rect">
            <a:avLst/>
          </a:prstGeom>
        </p:spPr>
      </p:pic>
      <p:pic>
        <p:nvPicPr>
          <p:cNvPr id="163" name="Picture 163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100" y="2865120"/>
            <a:ext cx="106680" cy="121920"/>
          </a:xfrm>
          <a:prstGeom prst="rect">
            <a:avLst/>
          </a:prstGeom>
        </p:spPr>
      </p:pic>
      <p:sp>
        <p:nvSpPr>
          <p:cNvPr id="163" name="TextBox 163"/>
          <p:cNvSpPr txBox="1"/>
          <p:nvPr/>
        </p:nvSpPr>
        <p:spPr>
          <a:xfrm>
            <a:off x="909067" y="149138"/>
            <a:ext cx="3218052" cy="3358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75" dirty="0">
                <a:solidFill>
                  <a:srgbClr val="000000"/>
                </a:solidFill>
                <a:latin typeface="Times New Roman"/>
                <a:ea typeface="Times New Roman"/>
              </a:rPr>
              <a:t>Modelling</a:t>
            </a:r>
            <a:r>
              <a:rPr lang="en-US" altLang="zh-CN" sz="1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users:</a:t>
            </a:r>
            <a:r>
              <a:rPr lang="en-US" altLang="zh-CN" sz="1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Pinballs</a:t>
            </a:r>
          </a:p>
          <a:p>
            <a:pPr hangingPunct="0" marL="0">
              <a:lnSpc>
                <a:spcPct val="93333"/>
              </a:lnSpc>
            </a:pP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Designing</a:t>
            </a:r>
            <a:r>
              <a:rPr lang="en-US" altLang="zh-CN" sz="75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Saffer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notes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“designers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(or,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really,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myth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control)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designing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service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process.”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Nevertheless,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products,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services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environments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aspects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degree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desired,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safety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security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reasons.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bank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row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ATMs,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doesn’t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customers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adjacent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machines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stand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close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together,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spaces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far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enough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apart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happen: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actual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affordances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designed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certain</a:t>
            </a:r>
            <a:r>
              <a:rPr lang="en-US" altLang="zh-CN" sz="75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occur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2009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Nepal‘s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Tribhuvan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Airport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issued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staff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trousers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pockets,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reduce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bribery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harder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hide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cash.</a:t>
            </a:r>
          </a:p>
          <a:p>
            <a:pPr hangingPunct="0" marL="0">
              <a:lnSpc>
                <a:spcPct val="90833"/>
              </a:lnSpc>
            </a:pP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approach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models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‘pinballs’,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simple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components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system,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shunted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pushed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pulled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around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design,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whether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physical,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digital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service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architecture.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basically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doesn’t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assume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thinks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all,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beyond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basic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reflex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responses: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requirement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understanding.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interlock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microwave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door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prevents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oven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door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open,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yet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try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educate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safer.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just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silently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structures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behaviour: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follow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designers’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specification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necessarily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it.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lead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poor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experience,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priorities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designer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conflict.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Disabling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fast-forward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button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DVD</a:t>
            </a:r>
            <a:r>
              <a:rPr lang="en-US" altLang="zh-CN" sz="7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player,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force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sit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75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trailers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copyright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threats,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provokes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significant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discontent.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However,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interests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align,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better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experience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result.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hospital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fits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medical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gas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bottles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hoses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errorproofed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‘indexed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pin’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connectors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95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keyed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fit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together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right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combinations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104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restricting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nurses‘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job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easier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providing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safer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patient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experience.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So,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pinball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approach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always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user-unfriendly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initially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seem,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risk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challenging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autonomy,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potentially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reducing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engagement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process.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4229100" y="1797686"/>
            <a:ext cx="1071522" cy="1575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2083"/>
              </a:lnSpc>
            </a:pP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‘pinball’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definitive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means.</a:t>
            </a:r>
          </a:p>
          <a:p>
            <a:pPr marL="0">
              <a:lnSpc>
                <a:spcPct val="100000"/>
              </a:lnSpc>
            </a:pP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Note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lenses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included.</a:t>
            </a:r>
          </a:p>
          <a:p>
            <a:pPr marL="0" indent="134106">
              <a:lnSpc>
                <a:spcPct val="100000"/>
              </a:lnSpc>
              <a:spcBef>
                <a:spcPts val="150"/>
              </a:spcBef>
            </a:pP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Converging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diverging</a:t>
            </a:r>
          </a:p>
          <a:p>
            <a:pPr hangingPunct="0" marL="134106">
              <a:lnSpc>
                <a:spcPct val="89583"/>
              </a:lnSpc>
            </a:pP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Conveyor</a:t>
            </a:r>
            <a:r>
              <a:rPr lang="en-US" altLang="zh-CN" sz="400" spc="-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belts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Feature</a:t>
            </a:r>
            <a:r>
              <a:rPr lang="en-US" altLang="zh-CN" sz="400" spc="-4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deletion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Hiding</a:t>
            </a:r>
            <a:r>
              <a:rPr lang="en-US" altLang="zh-CN" sz="400" spc="-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Po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sitioning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Road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block</a:t>
            </a:r>
          </a:p>
          <a:p>
            <a:pPr marL="0" indent="134106">
              <a:lnSpc>
                <a:spcPct val="100000"/>
              </a:lnSpc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Segmentation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spacing</a:t>
            </a:r>
          </a:p>
          <a:p>
            <a:pPr hangingPunct="0" marL="134106">
              <a:lnSpc>
                <a:spcPct val="93333"/>
              </a:lnSpc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Choice</a:t>
            </a:r>
            <a:r>
              <a:rPr lang="en-US" altLang="zh-CN" sz="400" spc="-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editing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Inter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lock</a:t>
            </a:r>
          </a:p>
          <a:p>
            <a:pPr hangingPunct="0" marL="134106">
              <a:lnSpc>
                <a:spcPct val="102500"/>
              </a:lnSpc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Matched</a:t>
            </a:r>
            <a:r>
              <a:rPr lang="en-US" altLang="zh-CN" sz="400" spc="-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affordances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Task</a:t>
            </a:r>
            <a:r>
              <a:rPr lang="en-US" altLang="zh-CN" sz="400" spc="-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lock-in/out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Bund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ling</a:t>
            </a:r>
          </a:p>
          <a:p>
            <a:pPr hangingPunct="0" marL="134106">
              <a:lnSpc>
                <a:spcPct val="98750"/>
              </a:lnSpc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Degrading</a:t>
            </a:r>
            <a:r>
              <a:rPr lang="en-US" altLang="zh-CN" sz="400" spc="-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performance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Forced</a:t>
            </a:r>
            <a:r>
              <a:rPr lang="en-US" altLang="zh-CN" sz="400" spc="-4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dichotomy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Coercive</a:t>
            </a:r>
            <a:r>
              <a:rPr lang="en-US" altLang="zh-CN" sz="400" spc="-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atmospherics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Threat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injury</a:t>
            </a:r>
          </a:p>
          <a:p>
            <a:pPr hangingPunct="0" marL="134106">
              <a:lnSpc>
                <a:spcPct val="88333"/>
              </a:lnSpc>
            </a:pP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Threat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property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you’ve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done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</a:p>
          <a:p>
            <a:pPr marL="0" indent="134106">
              <a:lnSpc>
                <a:spcPct val="100000"/>
              </a:lnSpc>
            </a:pP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</a:p>
        </p:txBody>
      </p:sp>
      <p:sp>
        <p:nvSpPr>
          <p:cNvPr id="165" name="TextBox 165"/>
          <p:cNvSpPr txBox="1"/>
          <p:nvPr/>
        </p:nvSpPr>
        <p:spPr>
          <a:xfrm rot="16200000">
            <a:off x="4635896" y="2652166"/>
            <a:ext cx="1337121" cy="50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Photograph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ktpupp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Flickr,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CC-BY-NC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licensed,</a:t>
            </a:r>
          </a:p>
        </p:txBody>
      </p:sp>
      <p:sp>
        <p:nvSpPr>
          <p:cNvPr id="166" name="TextBox 166"/>
          <p:cNvSpPr txBox="1"/>
          <p:nvPr/>
        </p:nvSpPr>
        <p:spPr>
          <a:xfrm rot="16200000">
            <a:off x="4709979" y="2675449"/>
            <a:ext cx="1290556" cy="50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http://www.flickr.com/photos/ktpupp/485265735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Freeform 54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Freeform 54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6" name="Picture 54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83820"/>
            <a:ext cx="3375660" cy="3840480"/>
          </a:xfrm>
          <a:prstGeom prst="rect">
            <a:avLst/>
          </a:prstGeom>
        </p:spPr>
      </p:pic>
      <p:sp>
        <p:nvSpPr>
          <p:cNvPr id="546" name="Freeform 546"> 
				</p:cNvPr>
          <p:cNvSpPr/>
          <p:nvPr/>
        </p:nvSpPr>
        <p:spPr>
          <a:xfrm>
            <a:off x="0" y="0"/>
            <a:ext cx="3407829" cy="664642"/>
          </a:xfrm>
          <a:custGeom>
            <a:avLst/>
            <a:gdLst>
              <a:gd name="connsiteX0" fmla="*/ 0 w 3407829"/>
              <a:gd name="connsiteY0" fmla="*/ 664642 h 664642"/>
              <a:gd name="connsiteX1" fmla="*/ 3407829 w 3407829"/>
              <a:gd name="connsiteY1" fmla="*/ 664642 h 664642"/>
              <a:gd name="connsiteX2" fmla="*/ 3407829 w 3407829"/>
              <a:gd name="connsiteY2" fmla="*/ 0 h 664642"/>
              <a:gd name="connsiteX3" fmla="*/ 0 w 3407829"/>
              <a:gd name="connsiteY3" fmla="*/ 0 h 664642"/>
              <a:gd name="connsiteX4" fmla="*/ 0 w 34078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829" h="664642">
                <a:moveTo>
                  <a:pt x="0" y="664642"/>
                </a:moveTo>
                <a:lnTo>
                  <a:pt x="3407829" y="664642"/>
                </a:lnTo>
                <a:lnTo>
                  <a:pt x="34078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TextBox 547"/>
          <p:cNvSpPr txBox="1"/>
          <p:nvPr/>
        </p:nvSpPr>
        <p:spPr>
          <a:xfrm>
            <a:off x="113461" y="128910"/>
            <a:ext cx="3264652" cy="434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5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Summary</a:t>
            </a:r>
            <a:r>
              <a:rPr lang="en-US" altLang="zh-CN" sz="2850" spc="-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feedback</a:t>
            </a:r>
          </a:p>
        </p:txBody>
      </p:sp>
      <p:sp>
        <p:nvSpPr>
          <p:cNvPr id="548" name="TextBox 548"/>
          <p:cNvSpPr txBox="1"/>
          <p:nvPr/>
        </p:nvSpPr>
        <p:spPr>
          <a:xfrm>
            <a:off x="5020906" y="143048"/>
            <a:ext cx="3686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35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549" name="TextBox 549"/>
          <p:cNvSpPr txBox="1"/>
          <p:nvPr/>
        </p:nvSpPr>
        <p:spPr>
          <a:xfrm>
            <a:off x="120178" y="913933"/>
            <a:ext cx="2125898" cy="2876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report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they’ve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doing,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</a:p>
          <a:p>
            <a:pPr marL="0">
              <a:lnSpc>
                <a:spcPct val="100000"/>
              </a:lnSpc>
              <a:spcBef>
                <a:spcPts val="185"/>
              </a:spcBef>
            </a:pP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its</a:t>
            </a:r>
            <a:r>
              <a:rPr lang="en-US" altLang="zh-CN" sz="1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effects?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4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GreenPrint,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software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reduces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wasted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prints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better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usability,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provides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bosses!)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summary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resources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saved</a:t>
            </a:r>
          </a:p>
        </p:txBody>
      </p:sp>
      <p:sp>
        <p:nvSpPr>
          <p:cNvPr id="550" name="TextBox 550"/>
          <p:cNvSpPr txBox="1"/>
          <p:nvPr/>
        </p:nvSpPr>
        <p:spPr>
          <a:xfrm>
            <a:off x="5030894" y="3493604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Freeform 55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Freeform 55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4" name="Picture 5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0"/>
            <a:ext cx="3444240" cy="3924300"/>
          </a:xfrm>
          <a:prstGeom prst="rect">
            <a:avLst/>
          </a:prstGeom>
        </p:spPr>
      </p:pic>
      <p:sp>
        <p:nvSpPr>
          <p:cNvPr id="554" name="Freeform 554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TextBox 555"/>
          <p:cNvSpPr txBox="1"/>
          <p:nvPr/>
        </p:nvSpPr>
        <p:spPr>
          <a:xfrm>
            <a:off x="121929" y="101101"/>
            <a:ext cx="1695439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100" spc="-10" b="1" dirty="0">
                <a:solidFill>
                  <a:srgbClr val="fefefe"/>
                </a:solidFill>
                <a:latin typeface="Times New Roman"/>
                <a:ea typeface="Times New Roman"/>
              </a:rPr>
              <a:t>Tail</a:t>
            </a:r>
            <a:r>
              <a:rPr lang="en-US" altLang="zh-CN" sz="3100" spc="-5" b="1" dirty="0">
                <a:solidFill>
                  <a:srgbClr val="fefefe"/>
                </a:solidFill>
                <a:latin typeface="Times New Roman"/>
                <a:ea typeface="Times New Roman"/>
              </a:rPr>
              <a:t>oring</a:t>
            </a:r>
          </a:p>
        </p:txBody>
      </p:sp>
      <p:sp>
        <p:nvSpPr>
          <p:cNvPr id="556" name="TextBox 556"/>
          <p:cNvSpPr txBox="1"/>
          <p:nvPr/>
        </p:nvSpPr>
        <p:spPr>
          <a:xfrm>
            <a:off x="5020906" y="143048"/>
            <a:ext cx="3686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35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557" name="TextBox 557"/>
          <p:cNvSpPr txBox="1"/>
          <p:nvPr/>
        </p:nvSpPr>
        <p:spPr>
          <a:xfrm>
            <a:off x="120178" y="889803"/>
            <a:ext cx="2101331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9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20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00" dirty="0">
                <a:solidFill>
                  <a:srgbClr val="000000"/>
                </a:solidFill>
                <a:latin typeface="Times New Roman"/>
                <a:ea typeface="Times New Roman"/>
              </a:rPr>
              <a:t>adapt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offers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match</a:t>
            </a:r>
            <a:r>
              <a:rPr lang="en-US" altLang="zh-CN" sz="19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individual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needs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abili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ties?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Pam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personal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activity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monitor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suggests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exercise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regimes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tailored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user—something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approaching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role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‘personal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trainer’</a:t>
            </a:r>
          </a:p>
        </p:txBody>
      </p:sp>
      <p:sp>
        <p:nvSpPr>
          <p:cNvPr id="558" name="TextBox 558"/>
          <p:cNvSpPr txBox="1"/>
          <p:nvPr/>
        </p:nvSpPr>
        <p:spPr>
          <a:xfrm>
            <a:off x="5030894" y="3493604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Freeform 559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Freeform 560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5901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2" name="Picture 56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562" name="Freeform 562"> 
				</p:cNvPr>
          <p:cNvSpPr/>
          <p:nvPr/>
        </p:nvSpPr>
        <p:spPr>
          <a:xfrm>
            <a:off x="0" y="0"/>
            <a:ext cx="3399370" cy="664642"/>
          </a:xfrm>
          <a:custGeom>
            <a:avLst/>
            <a:gdLst>
              <a:gd name="connsiteX0" fmla="*/ 0 w 3399370"/>
              <a:gd name="connsiteY0" fmla="*/ 664642 h 664642"/>
              <a:gd name="connsiteX1" fmla="*/ 3399370 w 3399370"/>
              <a:gd name="connsiteY1" fmla="*/ 664642 h 664642"/>
              <a:gd name="connsiteX2" fmla="*/ 3399370 w 3399370"/>
              <a:gd name="connsiteY2" fmla="*/ 0 h 664642"/>
              <a:gd name="connsiteX3" fmla="*/ 0 w 3399370"/>
              <a:gd name="connsiteY3" fmla="*/ 0 h 664642"/>
              <a:gd name="connsiteX4" fmla="*/ 0 w 339937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9370" h="664642">
                <a:moveTo>
                  <a:pt x="0" y="664642"/>
                </a:moveTo>
                <a:lnTo>
                  <a:pt x="3399370" y="664642"/>
                </a:lnTo>
                <a:lnTo>
                  <a:pt x="339937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f590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TextBox 563"/>
          <p:cNvSpPr txBox="1"/>
          <p:nvPr/>
        </p:nvSpPr>
        <p:spPr>
          <a:xfrm>
            <a:off x="113461" y="145596"/>
            <a:ext cx="3311936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b="1" dirty="0">
                <a:solidFill>
                  <a:srgbClr val="fefefe"/>
                </a:solidFill>
                <a:latin typeface="Times New Roman"/>
                <a:ea typeface="Times New Roman"/>
              </a:rPr>
              <a:t>Tunnelling</a:t>
            </a:r>
            <a:r>
              <a:rPr lang="en-US" altLang="zh-CN" sz="2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700" spc="-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b="1" dirty="0">
                <a:solidFill>
                  <a:srgbClr val="fefefe"/>
                </a:solidFill>
                <a:latin typeface="Times New Roman"/>
                <a:ea typeface="Times New Roman"/>
              </a:rPr>
              <a:t>wizards</a:t>
            </a:r>
          </a:p>
        </p:txBody>
      </p:sp>
      <p:sp>
        <p:nvSpPr>
          <p:cNvPr id="564" name="TextBox 564"/>
          <p:cNvSpPr txBox="1"/>
          <p:nvPr/>
        </p:nvSpPr>
        <p:spPr>
          <a:xfrm>
            <a:off x="5020906" y="143048"/>
            <a:ext cx="3686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335">
              <a:lnSpc>
                <a:spcPct val="136666"/>
              </a:lnSpc>
            </a:pPr>
            <a:r>
              <a:rPr lang="en-US" altLang="zh-CN" sz="1900" spc="-15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/Inte</a:t>
            </a:r>
          </a:p>
        </p:txBody>
      </p:sp>
      <p:sp>
        <p:nvSpPr>
          <p:cNvPr id="565" name="TextBox 565"/>
          <p:cNvSpPr txBox="1"/>
          <p:nvPr/>
        </p:nvSpPr>
        <p:spPr>
          <a:xfrm>
            <a:off x="120178" y="908281"/>
            <a:ext cx="2103388" cy="2882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offer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wizard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‘tunnel’</a:t>
            </a:r>
            <a:r>
              <a:rPr lang="en-US" altLang="zh-CN" sz="1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</a:p>
          <a:p>
            <a:pPr hangingPunct="0" marL="0">
              <a:lnSpc>
                <a:spcPct val="95416"/>
              </a:lnSpc>
              <a:spcBef>
                <a:spcPts val="295"/>
              </a:spcBef>
            </a:pP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decision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process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you’d</a:t>
            </a:r>
            <a:r>
              <a:rPr lang="en-US" altLang="zh-CN"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like?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3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installation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wizard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tries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‘choose’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install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additional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irrelevant)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software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presenting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default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parts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process</a:t>
            </a:r>
          </a:p>
        </p:txBody>
      </p:sp>
      <p:sp>
        <p:nvSpPr>
          <p:cNvPr id="566" name="TextBox 566"/>
          <p:cNvSpPr txBox="1"/>
          <p:nvPr/>
        </p:nvSpPr>
        <p:spPr>
          <a:xfrm>
            <a:off x="5030894" y="3493604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Freeform 567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Freeform 568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Freeform 569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Freeform 570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Freeform 571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Freeform 572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Freeform 573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Freeform 574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Freeform 575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7" name="Picture 5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98120"/>
            <a:ext cx="297180" cy="289560"/>
          </a:xfrm>
          <a:prstGeom prst="rect">
            <a:avLst/>
          </a:prstGeom>
        </p:spPr>
      </p:pic>
      <p:pic>
        <p:nvPicPr>
          <p:cNvPr id="578" name="Picture 57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723900"/>
            <a:ext cx="2529840" cy="2240280"/>
          </a:xfrm>
          <a:prstGeom prst="rect">
            <a:avLst/>
          </a:prstGeom>
        </p:spPr>
      </p:pic>
      <p:sp>
        <p:nvSpPr>
          <p:cNvPr id="578" name="TextBox 578"/>
          <p:cNvSpPr txBox="1"/>
          <p:nvPr/>
        </p:nvSpPr>
        <p:spPr>
          <a:xfrm>
            <a:off x="209078" y="157225"/>
            <a:ext cx="2466174" cy="29324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0689">
              <a:lnSpc>
                <a:spcPct val="100000"/>
              </a:lnSpc>
            </a:pPr>
            <a:r>
              <a:rPr lang="en-US" altLang="zh-CN" sz="28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Ludic</a:t>
            </a:r>
            <a:r>
              <a:rPr lang="en-US" altLang="zh-CN" sz="2850" spc="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Games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great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engaging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long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periods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time,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getting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involved,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design.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Yet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potential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(so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far)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underexplored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application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kinds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situations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outside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‘recreation’.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Ludic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includes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5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number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techniques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derived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games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‘playful’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interactions,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ranging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basic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psychology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mechanisms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goal-setting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via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9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targets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operant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conditioning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via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unpredictable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reinforce-</a:t>
            </a:r>
            <a:r>
              <a:rPr lang="en-US" altLang="zh-CN" sz="9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ment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rewards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common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game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scores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levels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collections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>
              <a:lnSpc>
                <a:spcPts val="435"/>
              </a:lnSpc>
            </a:pPr>
            <a:endParaRPr lang="en-US" dirty="0" smtClean="0"/>
          </a:p>
          <a:p>
            <a:pPr hangingPunct="0" marL="0">
              <a:lnSpc>
                <a:spcPct val="91666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Collections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University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Washington's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UbiFit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software,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developed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collaboration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Intel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Labs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Seattle,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600" spc="1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http://dub.washington.edu/projects/ubifit</a:t>
            </a:r>
          </a:p>
          <a:p>
            <a:pPr marL="0">
              <a:lnSpc>
                <a:spcPct val="87916"/>
              </a:lnSpc>
            </a:pP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ea typeface="Times New Roman"/>
              </a:rPr>
              <a:t>Levels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ea typeface="Times New Roman"/>
              </a:rPr>
              <a:t>Rewards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Facebook/FarmVille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</p:txBody>
      </p:sp>
      <p:sp>
        <p:nvSpPr>
          <p:cNvPr id="579" name="TextBox 579"/>
          <p:cNvSpPr txBox="1"/>
          <p:nvPr/>
        </p:nvSpPr>
        <p:spPr>
          <a:xfrm>
            <a:off x="2746338" y="490925"/>
            <a:ext cx="2083241" cy="2598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04626">
              <a:lnSpc>
                <a:spcPct val="100000"/>
              </a:lnSpc>
            </a:pPr>
            <a:r>
              <a:rPr lang="en-US" altLang="zh-CN" sz="450" spc="40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450" spc="35" dirty="0">
                <a:solidFill>
                  <a:srgbClr val="fefefe"/>
                </a:solidFill>
                <a:latin typeface="Times New Roman"/>
                <a:ea typeface="Times New Roman"/>
              </a:rPr>
              <a:t>ludic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Image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meme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Regretsy’s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story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</a:p>
        </p:txBody>
      </p:sp>
      <p:sp>
        <p:nvSpPr>
          <p:cNvPr id="580" name="TextBox 580"/>
          <p:cNvSpPr txBox="1"/>
          <p:nvPr/>
        </p:nvSpPr>
        <p:spPr>
          <a:xfrm>
            <a:off x="5017145" y="262965"/>
            <a:ext cx="156384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95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805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700" spc="-81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700" spc="-445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</p:txBody>
      </p:sp>
      <p:sp>
        <p:nvSpPr>
          <p:cNvPr id="581" name="TextBox 581"/>
          <p:cNvSpPr txBox="1"/>
          <p:nvPr/>
        </p:nvSpPr>
        <p:spPr>
          <a:xfrm>
            <a:off x="216762" y="3089723"/>
            <a:ext cx="2382451" cy="262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KPT5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software.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ea typeface="Times New Roman"/>
              </a:rPr>
              <a:t>Playfulness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ea typeface="Times New Roman"/>
              </a:rPr>
              <a:t>Role-playing</a:t>
            </a:r>
            <a:r>
              <a:rPr lang="en-US" altLang="zh-CN" sz="6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promotional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kindly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supplied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Steve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Divnick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(http://www.spiralwishingwells.com)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Tim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Holley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(http://timholley.de)</a:t>
            </a:r>
          </a:p>
        </p:txBody>
      </p:sp>
      <p:sp>
        <p:nvSpPr>
          <p:cNvPr id="582" name="TextBox 582"/>
          <p:cNvSpPr txBox="1"/>
          <p:nvPr/>
        </p:nvSpPr>
        <p:spPr>
          <a:xfrm>
            <a:off x="2746338" y="3089723"/>
            <a:ext cx="2453261" cy="2659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9166"/>
              </a:lnSpc>
            </a:pP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Gooseontheloose's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chicken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ponchos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(http://www.regretsy.com/2009/10/20/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kentucky-frilled-chicken).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photos/images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Lockton.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3.ly/ludic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58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426720"/>
            <a:ext cx="3406140" cy="3497580"/>
          </a:xfrm>
          <a:prstGeom prst="rect">
            <a:avLst/>
          </a:prstGeom>
        </p:spPr>
      </p:pic>
      <p:sp>
        <p:nvSpPr>
          <p:cNvPr id="584" name="Freeform 58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Freeform 58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Freeform 586"> 
				</p:cNvPr>
          <p:cNvSpPr/>
          <p:nvPr/>
        </p:nvSpPr>
        <p:spPr>
          <a:xfrm>
            <a:off x="0" y="0"/>
            <a:ext cx="3636429" cy="664629"/>
          </a:xfrm>
          <a:custGeom>
            <a:avLst/>
            <a:gdLst>
              <a:gd name="connsiteX0" fmla="*/ 0 w 3636429"/>
              <a:gd name="connsiteY0" fmla="*/ 664629 h 664629"/>
              <a:gd name="connsiteX1" fmla="*/ 3636429 w 3636429"/>
              <a:gd name="connsiteY1" fmla="*/ 664629 h 664629"/>
              <a:gd name="connsiteX2" fmla="*/ 3636429 w 3636429"/>
              <a:gd name="connsiteY2" fmla="*/ 0 h 664629"/>
              <a:gd name="connsiteX3" fmla="*/ 0 w 3636429"/>
              <a:gd name="connsiteY3" fmla="*/ 0 h 664629"/>
              <a:gd name="connsiteX4" fmla="*/ 0 w 3636429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29" h="664629">
                <a:moveTo>
                  <a:pt x="0" y="664629"/>
                </a:moveTo>
                <a:lnTo>
                  <a:pt x="3636429" y="664629"/>
                </a:lnTo>
                <a:lnTo>
                  <a:pt x="3636429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Freeform 587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12 w 431800"/>
              <a:gd name="connsiteY0" fmla="*/ 359498 h 355600"/>
              <a:gd name="connsiteX1" fmla="*/ 438896 w 431800"/>
              <a:gd name="connsiteY1" fmla="*/ 359498 h 355600"/>
              <a:gd name="connsiteX2" fmla="*/ 438896 w 431800"/>
              <a:gd name="connsiteY2" fmla="*/ 29642 h 355600"/>
              <a:gd name="connsiteX3" fmla="*/ 25412 w 431800"/>
              <a:gd name="connsiteY3" fmla="*/ 29642 h 355600"/>
              <a:gd name="connsiteX4" fmla="*/ 25412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12" y="359498"/>
                </a:moveTo>
                <a:lnTo>
                  <a:pt x="438896" y="359498"/>
                </a:lnTo>
                <a:lnTo>
                  <a:pt x="438896" y="29642"/>
                </a:lnTo>
                <a:lnTo>
                  <a:pt x="25412" y="29642"/>
                </a:lnTo>
                <a:lnTo>
                  <a:pt x="25412" y="359498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Freeform 588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13 w 431800"/>
              <a:gd name="connsiteY0" fmla="*/ 359498 h 355600"/>
              <a:gd name="connsiteX1" fmla="*/ 438896 w 431800"/>
              <a:gd name="connsiteY1" fmla="*/ 359498 h 355600"/>
              <a:gd name="connsiteX2" fmla="*/ 438896 w 431800"/>
              <a:gd name="connsiteY2" fmla="*/ 29641 h 355600"/>
              <a:gd name="connsiteX3" fmla="*/ 25413 w 431800"/>
              <a:gd name="connsiteY3" fmla="*/ 29641 h 355600"/>
              <a:gd name="connsiteX4" fmla="*/ 25413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13" y="359498"/>
                </a:moveTo>
                <a:lnTo>
                  <a:pt x="438896" y="359498"/>
                </a:lnTo>
                <a:lnTo>
                  <a:pt x="438896" y="29641"/>
                </a:lnTo>
                <a:lnTo>
                  <a:pt x="25413" y="29641"/>
                </a:lnTo>
                <a:lnTo>
                  <a:pt x="25413" y="3594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4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Freeform 589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Freeform 590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TextBox 591"/>
          <p:cNvSpPr txBox="1"/>
          <p:nvPr/>
        </p:nvSpPr>
        <p:spPr>
          <a:xfrm>
            <a:off x="121929" y="123348"/>
            <a:ext cx="3537729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2900" spc="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110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900" spc="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targets</a:t>
            </a:r>
          </a:p>
        </p:txBody>
      </p:sp>
      <p:sp>
        <p:nvSpPr>
          <p:cNvPr id="592" name="TextBox 592"/>
          <p:cNvSpPr txBox="1"/>
          <p:nvPr/>
        </p:nvSpPr>
        <p:spPr>
          <a:xfrm>
            <a:off x="5020906" y="195050"/>
            <a:ext cx="361168" cy="460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4135">
              <a:lnSpc>
                <a:spcPct val="100000"/>
              </a:lnSpc>
            </a:pPr>
            <a:r>
              <a:rPr lang="en-US" altLang="zh-CN" sz="1900" spc="-195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Ludi</a:t>
            </a:r>
          </a:p>
        </p:txBody>
      </p:sp>
      <p:sp>
        <p:nvSpPr>
          <p:cNvPr id="593" name="TextBox 593"/>
          <p:cNvSpPr txBox="1"/>
          <p:nvPr/>
        </p:nvSpPr>
        <p:spPr>
          <a:xfrm>
            <a:off x="120178" y="889803"/>
            <a:ext cx="2038028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challenge,</a:t>
            </a:r>
            <a:r>
              <a:rPr lang="en-US" altLang="zh-CN" sz="1900" spc="-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reach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9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8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doing?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Whoever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laid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coffee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tub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throwing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coins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knew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lot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donate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generously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enjoy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</a:p>
        </p:txBody>
      </p:sp>
      <p:sp>
        <p:nvSpPr>
          <p:cNvPr id="594" name="TextBox 594"/>
          <p:cNvSpPr txBox="1"/>
          <p:nvPr/>
        </p:nvSpPr>
        <p:spPr>
          <a:xfrm>
            <a:off x="5030894" y="2822331"/>
            <a:ext cx="366383" cy="335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Picture 5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198120"/>
            <a:ext cx="3390900" cy="3726180"/>
          </a:xfrm>
          <a:prstGeom prst="rect">
            <a:avLst/>
          </a:prstGeom>
        </p:spPr>
      </p:pic>
      <p:sp>
        <p:nvSpPr>
          <p:cNvPr id="596" name="Freeform 59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Freeform 59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Freeform 598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Freeform 599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Freeform 600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Freeform 601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550 w 431800"/>
              <a:gd name="connsiteY0" fmla="*/ 245262 h 444500"/>
              <a:gd name="connsiteX1" fmla="*/ 233095 w 431800"/>
              <a:gd name="connsiteY1" fmla="*/ 452704 h 444500"/>
              <a:gd name="connsiteX2" fmla="*/ 25654 w 431800"/>
              <a:gd name="connsiteY2" fmla="*/ 245262 h 444500"/>
              <a:gd name="connsiteX3" fmla="*/ 233095 w 431800"/>
              <a:gd name="connsiteY3" fmla="*/ 37846 h 444500"/>
              <a:gd name="connsiteX4" fmla="*/ 440550 w 431800"/>
              <a:gd name="connsiteY4" fmla="*/ 245262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44500">
                <a:moveTo>
                  <a:pt x="440550" y="245262"/>
                </a:moveTo>
                <a:cubicBezTo>
                  <a:pt x="440550" y="359842"/>
                  <a:pt x="347662" y="452704"/>
                  <a:pt x="233095" y="452704"/>
                </a:cubicBezTo>
                <a:cubicBezTo>
                  <a:pt x="118541" y="452704"/>
                  <a:pt x="25654" y="359842"/>
                  <a:pt x="25654" y="245262"/>
                </a:cubicBezTo>
                <a:cubicBezTo>
                  <a:pt x="25654" y="130708"/>
                  <a:pt x="118541" y="37846"/>
                  <a:pt x="233095" y="37846"/>
                </a:cubicBezTo>
                <a:cubicBezTo>
                  <a:pt x="347662" y="37846"/>
                  <a:pt x="440550" y="130708"/>
                  <a:pt x="440550" y="245262"/>
                </a:cubicBez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Freeform 602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550 w 431800"/>
              <a:gd name="connsiteY0" fmla="*/ 245262 h 444500"/>
              <a:gd name="connsiteX1" fmla="*/ 233096 w 431800"/>
              <a:gd name="connsiteY1" fmla="*/ 452704 h 444500"/>
              <a:gd name="connsiteX2" fmla="*/ 25654 w 431800"/>
              <a:gd name="connsiteY2" fmla="*/ 245262 h 444500"/>
              <a:gd name="connsiteX3" fmla="*/ 233096 w 431800"/>
              <a:gd name="connsiteY3" fmla="*/ 37845 h 444500"/>
              <a:gd name="connsiteX4" fmla="*/ 440550 w 431800"/>
              <a:gd name="connsiteY4" fmla="*/ 245262 h 444500"/>
              <a:gd name="connsiteX5" fmla="*/ 440550 w 431800"/>
              <a:gd name="connsiteY5" fmla="*/ 245262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44500">
                <a:moveTo>
                  <a:pt x="440550" y="245262"/>
                </a:moveTo>
                <a:cubicBezTo>
                  <a:pt x="440550" y="359841"/>
                  <a:pt x="347662" y="452704"/>
                  <a:pt x="233096" y="452704"/>
                </a:cubicBezTo>
                <a:cubicBezTo>
                  <a:pt x="118542" y="452704"/>
                  <a:pt x="25654" y="359841"/>
                  <a:pt x="25654" y="245262"/>
                </a:cubicBezTo>
                <a:cubicBezTo>
                  <a:pt x="25654" y="130708"/>
                  <a:pt x="118542" y="37845"/>
                  <a:pt x="233096" y="37845"/>
                </a:cubicBezTo>
                <a:cubicBezTo>
                  <a:pt x="347662" y="37845"/>
                  <a:pt x="440550" y="130708"/>
                  <a:pt x="440550" y="245262"/>
                </a:cubicBezTo>
                <a:lnTo>
                  <a:pt x="440550" y="24526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Freeform 603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550 w 431800"/>
              <a:gd name="connsiteY0" fmla="*/ 245262 h 444500"/>
              <a:gd name="connsiteX1" fmla="*/ 233095 w 431800"/>
              <a:gd name="connsiteY1" fmla="*/ 452704 h 444500"/>
              <a:gd name="connsiteX2" fmla="*/ 25654 w 431800"/>
              <a:gd name="connsiteY2" fmla="*/ 245262 h 444500"/>
              <a:gd name="connsiteX3" fmla="*/ 233095 w 431800"/>
              <a:gd name="connsiteY3" fmla="*/ 37846 h 444500"/>
              <a:gd name="connsiteX4" fmla="*/ 440550 w 431800"/>
              <a:gd name="connsiteY4" fmla="*/ 245262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44500">
                <a:moveTo>
                  <a:pt x="440550" y="245262"/>
                </a:moveTo>
                <a:cubicBezTo>
                  <a:pt x="440550" y="359842"/>
                  <a:pt x="347662" y="452704"/>
                  <a:pt x="233095" y="452704"/>
                </a:cubicBezTo>
                <a:cubicBezTo>
                  <a:pt x="118541" y="452704"/>
                  <a:pt x="25654" y="359842"/>
                  <a:pt x="25654" y="245262"/>
                </a:cubicBezTo>
                <a:cubicBezTo>
                  <a:pt x="25654" y="130708"/>
                  <a:pt x="118541" y="37846"/>
                  <a:pt x="233095" y="37846"/>
                </a:cubicBezTo>
                <a:cubicBezTo>
                  <a:pt x="347662" y="37846"/>
                  <a:pt x="440550" y="130708"/>
                  <a:pt x="440550" y="245262"/>
                </a:cubicBez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Freeform 604"> 
				</p:cNvPr>
          <p:cNvSpPr/>
          <p:nvPr/>
        </p:nvSpPr>
        <p:spPr>
          <a:xfrm>
            <a:off x="4965700" y="76200"/>
            <a:ext cx="431800" cy="444500"/>
          </a:xfrm>
          <a:custGeom>
            <a:avLst/>
            <a:gdLst>
              <a:gd name="connsiteX0" fmla="*/ 440550 w 431800"/>
              <a:gd name="connsiteY0" fmla="*/ 245262 h 444500"/>
              <a:gd name="connsiteX1" fmla="*/ 233096 w 431800"/>
              <a:gd name="connsiteY1" fmla="*/ 452704 h 444500"/>
              <a:gd name="connsiteX2" fmla="*/ 25654 w 431800"/>
              <a:gd name="connsiteY2" fmla="*/ 245262 h 444500"/>
              <a:gd name="connsiteX3" fmla="*/ 233096 w 431800"/>
              <a:gd name="connsiteY3" fmla="*/ 37845 h 444500"/>
              <a:gd name="connsiteX4" fmla="*/ 440550 w 431800"/>
              <a:gd name="connsiteY4" fmla="*/ 245262 h 444500"/>
              <a:gd name="connsiteX5" fmla="*/ 440550 w 431800"/>
              <a:gd name="connsiteY5" fmla="*/ 245262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44500">
                <a:moveTo>
                  <a:pt x="440550" y="245262"/>
                </a:moveTo>
                <a:cubicBezTo>
                  <a:pt x="440550" y="359841"/>
                  <a:pt x="347662" y="452704"/>
                  <a:pt x="233096" y="452704"/>
                </a:cubicBezTo>
                <a:cubicBezTo>
                  <a:pt x="118542" y="452704"/>
                  <a:pt x="25654" y="359841"/>
                  <a:pt x="25654" y="245262"/>
                </a:cubicBezTo>
                <a:cubicBezTo>
                  <a:pt x="25654" y="130708"/>
                  <a:pt x="118542" y="37845"/>
                  <a:pt x="233096" y="37845"/>
                </a:cubicBezTo>
                <a:cubicBezTo>
                  <a:pt x="347662" y="37845"/>
                  <a:pt x="440550" y="130708"/>
                  <a:pt x="440550" y="245262"/>
                </a:cubicBezTo>
                <a:lnTo>
                  <a:pt x="440550" y="24526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TextBox 605"/>
          <p:cNvSpPr txBox="1"/>
          <p:nvPr/>
        </p:nvSpPr>
        <p:spPr>
          <a:xfrm>
            <a:off x="96529" y="112225"/>
            <a:ext cx="2092668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19" b="1" dirty="0">
                <a:solidFill>
                  <a:srgbClr val="fefefe"/>
                </a:solidFill>
                <a:latin typeface="Times New Roman"/>
                <a:ea typeface="Times New Roman"/>
              </a:rPr>
              <a:t>Collecti</a:t>
            </a:r>
            <a:r>
              <a:rPr lang="en-US" altLang="zh-CN" sz="3000" spc="115" b="1" dirty="0">
                <a:solidFill>
                  <a:srgbClr val="fefefe"/>
                </a:solidFill>
                <a:latin typeface="Times New Roman"/>
                <a:ea typeface="Times New Roman"/>
              </a:rPr>
              <a:t>ons</a:t>
            </a:r>
          </a:p>
        </p:txBody>
      </p:sp>
      <p:sp>
        <p:nvSpPr>
          <p:cNvPr id="606" name="TextBox 606"/>
          <p:cNvSpPr txBox="1"/>
          <p:nvPr/>
        </p:nvSpPr>
        <p:spPr>
          <a:xfrm>
            <a:off x="5021173" y="142942"/>
            <a:ext cx="385469" cy="5324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368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07" name="TextBox 607"/>
          <p:cNvSpPr txBox="1"/>
          <p:nvPr/>
        </p:nvSpPr>
        <p:spPr>
          <a:xfrm>
            <a:off x="120178" y="865647"/>
            <a:ext cx="2050115" cy="2925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2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encourage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collect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(friends,</a:t>
            </a:r>
            <a:r>
              <a:rPr lang="en-US" altLang="zh-CN" sz="18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activities,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places,</a:t>
            </a:r>
            <a:r>
              <a:rPr lang="en-US" altLang="zh-CN" sz="18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objects,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etc)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system?</a:t>
            </a:r>
          </a:p>
          <a:p>
            <a:pPr>
              <a:lnSpc>
                <a:spcPts val="194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UbiFit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Garden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encourages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maintain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9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regular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variety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exercise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activities,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order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‘collect’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types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flower</a:t>
            </a:r>
          </a:p>
        </p:txBody>
      </p:sp>
      <p:sp>
        <p:nvSpPr>
          <p:cNvPr id="608" name="TextBox 608"/>
          <p:cNvSpPr txBox="1"/>
          <p:nvPr/>
        </p:nvSpPr>
        <p:spPr>
          <a:xfrm>
            <a:off x="5031155" y="3516331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6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610" name="Freeform 61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Freeform 61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Freeform 612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TextBox 613"/>
          <p:cNvSpPr txBox="1"/>
          <p:nvPr/>
        </p:nvSpPr>
        <p:spPr>
          <a:xfrm>
            <a:off x="96529" y="134472"/>
            <a:ext cx="2650767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Leave</a:t>
            </a:r>
            <a:r>
              <a:rPr lang="en-US" altLang="zh-CN" sz="2800" spc="-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gaps</a:t>
            </a:r>
            <a:r>
              <a:rPr lang="en-US" altLang="zh-CN" sz="2800" spc="-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-15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fill</a:t>
            </a:r>
          </a:p>
        </p:txBody>
      </p:sp>
      <p:sp>
        <p:nvSpPr>
          <p:cNvPr id="614" name="TextBox 614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15" name="TextBox 615"/>
          <p:cNvSpPr txBox="1"/>
          <p:nvPr/>
        </p:nvSpPr>
        <p:spPr>
          <a:xfrm>
            <a:off x="120178" y="891135"/>
            <a:ext cx="2129291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leave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deliberate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gaps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(in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design,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message,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etc)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fill,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becoming</a:t>
            </a:r>
            <a:r>
              <a:rPr lang="en-US" altLang="zh-CN" sz="1800" spc="-2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engaged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process?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Deliberate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links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Wikipedia,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signifying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articles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0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written,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“encourage[s]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contributors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useful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directions”</a:t>
            </a:r>
          </a:p>
        </p:txBody>
      </p:sp>
      <p:sp>
        <p:nvSpPr>
          <p:cNvPr id="616" name="TextBox 616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icture 61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618" name="Freeform 61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Freeform 61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Freeform 620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TextBox 621"/>
          <p:cNvSpPr txBox="1"/>
          <p:nvPr/>
        </p:nvSpPr>
        <p:spPr>
          <a:xfrm>
            <a:off x="121929" y="112225"/>
            <a:ext cx="125408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19" b="1" dirty="0">
                <a:solidFill>
                  <a:srgbClr val="fefefe"/>
                </a:solidFill>
                <a:latin typeface="Times New Roman"/>
                <a:ea typeface="Times New Roman"/>
              </a:rPr>
              <a:t>Le</a:t>
            </a:r>
            <a:r>
              <a:rPr lang="en-US" altLang="zh-CN" sz="3000" spc="115" b="1" dirty="0">
                <a:solidFill>
                  <a:srgbClr val="fefefe"/>
                </a:solidFill>
                <a:latin typeface="Times New Roman"/>
                <a:ea typeface="Times New Roman"/>
              </a:rPr>
              <a:t>vels</a:t>
            </a:r>
          </a:p>
        </p:txBody>
      </p:sp>
      <p:sp>
        <p:nvSpPr>
          <p:cNvPr id="622" name="TextBox 622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23" name="TextBox 623"/>
          <p:cNvSpPr txBox="1"/>
          <p:nvPr/>
        </p:nvSpPr>
        <p:spPr>
          <a:xfrm>
            <a:off x="120178" y="889803"/>
            <a:ext cx="2046935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split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9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achievable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levels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5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progr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ess?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Easy-to-reach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levels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lower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barriers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encourage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continued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engagement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games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FarmVille</a:t>
            </a:r>
          </a:p>
        </p:txBody>
      </p:sp>
      <p:sp>
        <p:nvSpPr>
          <p:cNvPr id="624" name="TextBox 62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6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60" y="7620"/>
            <a:ext cx="3429000" cy="3916680"/>
          </a:xfrm>
          <a:prstGeom prst="rect">
            <a:avLst/>
          </a:prstGeom>
        </p:spPr>
      </p:pic>
      <p:sp>
        <p:nvSpPr>
          <p:cNvPr id="626" name="Freeform 62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Freeform 62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Freeform 628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TextBox 629"/>
          <p:cNvSpPr txBox="1"/>
          <p:nvPr/>
        </p:nvSpPr>
        <p:spPr>
          <a:xfrm>
            <a:off x="96529" y="134472"/>
            <a:ext cx="2663740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0" b="1" dirty="0">
                <a:solidFill>
                  <a:srgbClr val="fefefe"/>
                </a:solidFill>
                <a:latin typeface="Times New Roman"/>
                <a:ea typeface="Times New Roman"/>
              </a:rPr>
              <a:t>meme</a:t>
            </a:r>
          </a:p>
        </p:txBody>
      </p:sp>
      <p:sp>
        <p:nvSpPr>
          <p:cNvPr id="630" name="TextBox 630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31" name="TextBox 631"/>
          <p:cNvSpPr txBox="1"/>
          <p:nvPr/>
        </p:nvSpPr>
        <p:spPr>
          <a:xfrm>
            <a:off x="120178" y="891135"/>
            <a:ext cx="2083244" cy="29047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spread,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easy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so?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40"/>
              </a:lnSpc>
            </a:pPr>
            <a:endParaRPr lang="en-US" dirty="0" smtClean="0"/>
          </a:p>
          <a:p>
            <a:pPr hangingPunct="0" marL="49158">
              <a:lnSpc>
                <a:spcPct val="9458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ShareThis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similar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quick-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access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sharing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services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rapid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‘viral’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‘meme’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status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interesting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amusing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stories</a:t>
            </a:r>
          </a:p>
        </p:txBody>
      </p:sp>
      <p:sp>
        <p:nvSpPr>
          <p:cNvPr id="632" name="TextBox 632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63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634" name="Freeform 63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" name="Freeform 63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Freeform 636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TextBox 637"/>
          <p:cNvSpPr txBox="1"/>
          <p:nvPr/>
        </p:nvSpPr>
        <p:spPr>
          <a:xfrm>
            <a:off x="96529" y="123348"/>
            <a:ext cx="2133547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165" b="1" dirty="0">
                <a:solidFill>
                  <a:srgbClr val="fefefe"/>
                </a:solidFill>
                <a:latin typeface="Times New Roman"/>
                <a:ea typeface="Times New Roman"/>
              </a:rPr>
              <a:t>Pla</a:t>
            </a:r>
            <a:r>
              <a:rPr lang="en-US" altLang="zh-CN" sz="2900" spc="160" b="1" dirty="0">
                <a:solidFill>
                  <a:srgbClr val="fefefe"/>
                </a:solidFill>
                <a:latin typeface="Times New Roman"/>
                <a:ea typeface="Times New Roman"/>
              </a:rPr>
              <a:t>yfulness</a:t>
            </a:r>
          </a:p>
        </p:txBody>
      </p:sp>
      <p:sp>
        <p:nvSpPr>
          <p:cNvPr id="638" name="TextBox 638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39" name="TextBox 639"/>
          <p:cNvSpPr txBox="1"/>
          <p:nvPr/>
        </p:nvSpPr>
        <p:spPr>
          <a:xfrm>
            <a:off x="120178" y="868687"/>
            <a:ext cx="1956816" cy="29220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4583"/>
              </a:lnSpc>
            </a:pP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900" spc="-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‘plays’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its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users,</a:t>
            </a:r>
            <a:r>
              <a:rPr lang="en-US" altLang="zh-CN" sz="19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provoking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curiosity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interactions</a:t>
            </a:r>
            <a:r>
              <a:rPr lang="en-US" altLang="zh-CN" sz="19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</a:p>
          <a:p>
            <a:pPr marL="0">
              <a:lnSpc>
                <a:spcPct val="100000"/>
              </a:lnSpc>
            </a:pP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game?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8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Spiral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wishing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wells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turn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giving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money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charity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actively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fun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donors,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provoke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curiosity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passers-by</a:t>
            </a:r>
          </a:p>
        </p:txBody>
      </p:sp>
      <p:sp>
        <p:nvSpPr>
          <p:cNvPr id="640" name="TextBox 640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reeform 167"> 
				</p:cNvPr>
          <p:cNvSpPr/>
          <p:nvPr/>
        </p:nvSpPr>
        <p:spPr>
          <a:xfrm>
            <a:off x="205105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8"> 
				</p:cNvPr>
          <p:cNvSpPr/>
          <p:nvPr/>
        </p:nvSpPr>
        <p:spPr>
          <a:xfrm>
            <a:off x="277380" y="0"/>
            <a:ext cx="72263" cy="3657600"/>
          </a:xfrm>
          <a:custGeom>
            <a:avLst/>
            <a:gdLst>
              <a:gd name="connsiteX0" fmla="*/ 0 w 72263"/>
              <a:gd name="connsiteY0" fmla="*/ 3657600 h 3657600"/>
              <a:gd name="connsiteX1" fmla="*/ 72263 w 72263"/>
              <a:gd name="connsiteY1" fmla="*/ 3657600 h 3657600"/>
              <a:gd name="connsiteX2" fmla="*/ 72263 w 72263"/>
              <a:gd name="connsiteY2" fmla="*/ 0 h 3657600"/>
              <a:gd name="connsiteX3" fmla="*/ 0 w 72263"/>
              <a:gd name="connsiteY3" fmla="*/ 0 h 3657600"/>
              <a:gd name="connsiteX4" fmla="*/ 0 w 72263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3" h="3657600">
                <a:moveTo>
                  <a:pt x="0" y="3657600"/>
                </a:moveTo>
                <a:lnTo>
                  <a:pt x="72263" y="3657600"/>
                </a:lnTo>
                <a:lnTo>
                  <a:pt x="72263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9"> 
				</p:cNvPr>
          <p:cNvSpPr/>
          <p:nvPr/>
        </p:nvSpPr>
        <p:spPr>
          <a:xfrm>
            <a:off x="349643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70"> 
				</p:cNvPr>
          <p:cNvSpPr/>
          <p:nvPr/>
        </p:nvSpPr>
        <p:spPr>
          <a:xfrm>
            <a:off x="421932" y="0"/>
            <a:ext cx="72275" cy="3657600"/>
          </a:xfrm>
          <a:custGeom>
            <a:avLst/>
            <a:gdLst>
              <a:gd name="connsiteX0" fmla="*/ 0 w 72275"/>
              <a:gd name="connsiteY0" fmla="*/ 3657600 h 3657600"/>
              <a:gd name="connsiteX1" fmla="*/ 72275 w 72275"/>
              <a:gd name="connsiteY1" fmla="*/ 3657600 h 3657600"/>
              <a:gd name="connsiteX2" fmla="*/ 72275 w 72275"/>
              <a:gd name="connsiteY2" fmla="*/ 0 h 3657600"/>
              <a:gd name="connsiteX3" fmla="*/ 0 w 72275"/>
              <a:gd name="connsiteY3" fmla="*/ 0 h 3657600"/>
              <a:gd name="connsiteX4" fmla="*/ 0 w 7227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75" h="3657600">
                <a:moveTo>
                  <a:pt x="0" y="3657600"/>
                </a:moveTo>
                <a:lnTo>
                  <a:pt x="72275" y="3657600"/>
                </a:lnTo>
                <a:lnTo>
                  <a:pt x="7227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1"> 
				</p:cNvPr>
          <p:cNvSpPr/>
          <p:nvPr/>
        </p:nvSpPr>
        <p:spPr>
          <a:xfrm>
            <a:off x="494195" y="0"/>
            <a:ext cx="72301" cy="3657600"/>
          </a:xfrm>
          <a:custGeom>
            <a:avLst/>
            <a:gdLst>
              <a:gd name="connsiteX0" fmla="*/ 0 w 72301"/>
              <a:gd name="connsiteY0" fmla="*/ 3657600 h 3657600"/>
              <a:gd name="connsiteX1" fmla="*/ 72301 w 72301"/>
              <a:gd name="connsiteY1" fmla="*/ 3657600 h 3657600"/>
              <a:gd name="connsiteX2" fmla="*/ 72301 w 72301"/>
              <a:gd name="connsiteY2" fmla="*/ 0 h 3657600"/>
              <a:gd name="connsiteX3" fmla="*/ 0 w 72301"/>
              <a:gd name="connsiteY3" fmla="*/ 0 h 3657600"/>
              <a:gd name="connsiteX4" fmla="*/ 0 w 7230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1" h="3657600">
                <a:moveTo>
                  <a:pt x="0" y="3657600"/>
                </a:moveTo>
                <a:lnTo>
                  <a:pt x="72301" y="3657600"/>
                </a:lnTo>
                <a:lnTo>
                  <a:pt x="7230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 
				</p:cNvPr>
          <p:cNvSpPr/>
          <p:nvPr/>
        </p:nvSpPr>
        <p:spPr>
          <a:xfrm>
            <a:off x="566496" y="0"/>
            <a:ext cx="72250" cy="3657600"/>
          </a:xfrm>
          <a:custGeom>
            <a:avLst/>
            <a:gdLst>
              <a:gd name="connsiteX0" fmla="*/ 0 w 72250"/>
              <a:gd name="connsiteY0" fmla="*/ 3657600 h 3657600"/>
              <a:gd name="connsiteX1" fmla="*/ 72250 w 72250"/>
              <a:gd name="connsiteY1" fmla="*/ 3657600 h 3657600"/>
              <a:gd name="connsiteX2" fmla="*/ 72250 w 72250"/>
              <a:gd name="connsiteY2" fmla="*/ 0 h 3657600"/>
              <a:gd name="connsiteX3" fmla="*/ 0 w 72250"/>
              <a:gd name="connsiteY3" fmla="*/ 0 h 3657600"/>
              <a:gd name="connsiteX4" fmla="*/ 0 w 7225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0" h="3657600">
                <a:moveTo>
                  <a:pt x="0" y="3657600"/>
                </a:moveTo>
                <a:lnTo>
                  <a:pt x="72250" y="3657600"/>
                </a:lnTo>
                <a:lnTo>
                  <a:pt x="7225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3"> 
				</p:cNvPr>
          <p:cNvSpPr/>
          <p:nvPr/>
        </p:nvSpPr>
        <p:spPr>
          <a:xfrm>
            <a:off x="638746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4"> 
				</p:cNvPr>
          <p:cNvSpPr/>
          <p:nvPr/>
        </p:nvSpPr>
        <p:spPr>
          <a:xfrm>
            <a:off x="711022" y="0"/>
            <a:ext cx="66636" cy="3657600"/>
          </a:xfrm>
          <a:custGeom>
            <a:avLst/>
            <a:gdLst>
              <a:gd name="connsiteX0" fmla="*/ 0 w 66636"/>
              <a:gd name="connsiteY0" fmla="*/ 3657600 h 3657600"/>
              <a:gd name="connsiteX1" fmla="*/ 66636 w 66636"/>
              <a:gd name="connsiteY1" fmla="*/ 3657600 h 3657600"/>
              <a:gd name="connsiteX2" fmla="*/ 66636 w 66636"/>
              <a:gd name="connsiteY2" fmla="*/ 0 h 3657600"/>
              <a:gd name="connsiteX3" fmla="*/ 0 w 66636"/>
              <a:gd name="connsiteY3" fmla="*/ 0 h 3657600"/>
              <a:gd name="connsiteX4" fmla="*/ 0 w 66636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6" h="3657600">
                <a:moveTo>
                  <a:pt x="0" y="3657600"/>
                </a:moveTo>
                <a:lnTo>
                  <a:pt x="66636" y="3657600"/>
                </a:lnTo>
                <a:lnTo>
                  <a:pt x="66636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5"> 
				</p:cNvPr>
          <p:cNvSpPr/>
          <p:nvPr/>
        </p:nvSpPr>
        <p:spPr>
          <a:xfrm>
            <a:off x="4146550" y="1504950"/>
            <a:ext cx="1339850" cy="2152650"/>
          </a:xfrm>
          <a:custGeom>
            <a:avLst/>
            <a:gdLst>
              <a:gd name="connsiteX0" fmla="*/ 15811 w 1339850"/>
              <a:gd name="connsiteY0" fmla="*/ 2152650 h 2152650"/>
              <a:gd name="connsiteX1" fmla="*/ 1339850 w 1339850"/>
              <a:gd name="connsiteY1" fmla="*/ 2152650 h 2152650"/>
              <a:gd name="connsiteX2" fmla="*/ 1339850 w 1339850"/>
              <a:gd name="connsiteY2" fmla="*/ 16929 h 2152650"/>
              <a:gd name="connsiteX3" fmla="*/ 15811 w 1339850"/>
              <a:gd name="connsiteY3" fmla="*/ 16929 h 2152650"/>
              <a:gd name="connsiteX4" fmla="*/ 15811 w 1339850"/>
              <a:gd name="connsiteY4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850" h="2152650">
                <a:moveTo>
                  <a:pt x="15811" y="2152650"/>
                </a:moveTo>
                <a:lnTo>
                  <a:pt x="1339850" y="2152650"/>
                </a:lnTo>
                <a:lnTo>
                  <a:pt x="1339850" y="16929"/>
                </a:lnTo>
                <a:lnTo>
                  <a:pt x="15811" y="16929"/>
                </a:lnTo>
                <a:lnTo>
                  <a:pt x="15811" y="2152650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1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2026920"/>
            <a:ext cx="106680" cy="121920"/>
          </a:xfrm>
          <a:prstGeom prst="rect">
            <a:avLst/>
          </a:prstGeom>
        </p:spPr>
      </p:pic>
      <p:pic>
        <p:nvPicPr>
          <p:cNvPr id="178" name="Picture 17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171700"/>
            <a:ext cx="106680" cy="114300"/>
          </a:xfrm>
          <a:prstGeom prst="rect">
            <a:avLst/>
          </a:prstGeom>
        </p:spPr>
      </p:pic>
      <p:pic>
        <p:nvPicPr>
          <p:cNvPr id="179" name="Picture 17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2362200"/>
            <a:ext cx="106680" cy="114300"/>
          </a:xfrm>
          <a:prstGeom prst="rect">
            <a:avLst/>
          </a:prstGeom>
        </p:spPr>
      </p:pic>
      <p:pic>
        <p:nvPicPr>
          <p:cNvPr id="180" name="Picture 18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860" y="2552700"/>
            <a:ext cx="121920" cy="106680"/>
          </a:xfrm>
          <a:prstGeom prst="rect">
            <a:avLst/>
          </a:prstGeom>
        </p:spPr>
      </p:pic>
      <p:pic>
        <p:nvPicPr>
          <p:cNvPr id="181" name="Picture 18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100" y="2788920"/>
            <a:ext cx="106680" cy="121920"/>
          </a:xfrm>
          <a:prstGeom prst="rect">
            <a:avLst/>
          </a:prstGeom>
        </p:spPr>
      </p:pic>
      <p:pic>
        <p:nvPicPr>
          <p:cNvPr id="182" name="Picture 18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2026920"/>
            <a:ext cx="106680" cy="121920"/>
          </a:xfrm>
          <a:prstGeom prst="rect">
            <a:avLst/>
          </a:prstGeom>
        </p:spPr>
      </p:pic>
      <p:pic>
        <p:nvPicPr>
          <p:cNvPr id="183" name="Picture 183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2438400"/>
            <a:ext cx="106680" cy="114300"/>
          </a:xfrm>
          <a:prstGeom prst="rect">
            <a:avLst/>
          </a:prstGeom>
        </p:spPr>
      </p:pic>
      <p:pic>
        <p:nvPicPr>
          <p:cNvPr id="184" name="Picture 184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900" y="0"/>
            <a:ext cx="1333500" cy="1752600"/>
          </a:xfrm>
          <a:prstGeom prst="rect">
            <a:avLst/>
          </a:prstGeom>
        </p:spPr>
      </p:pic>
      <p:sp>
        <p:nvSpPr>
          <p:cNvPr id="184" name="TextBox 184"/>
          <p:cNvSpPr txBox="1"/>
          <p:nvPr/>
        </p:nvSpPr>
        <p:spPr>
          <a:xfrm>
            <a:off x="909067" y="149138"/>
            <a:ext cx="3190731" cy="1861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80" dirty="0">
                <a:solidFill>
                  <a:srgbClr val="000000"/>
                </a:solidFill>
                <a:latin typeface="Times New Roman"/>
                <a:ea typeface="Times New Roman"/>
              </a:rPr>
              <a:t>Modelling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dirty="0">
                <a:solidFill>
                  <a:srgbClr val="000000"/>
                </a:solidFill>
                <a:latin typeface="Times New Roman"/>
                <a:ea typeface="Times New Roman"/>
              </a:rPr>
              <a:t>users:</a:t>
            </a:r>
            <a:r>
              <a:rPr lang="en-US" altLang="zh-CN" sz="1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dirty="0">
                <a:solidFill>
                  <a:srgbClr val="000000"/>
                </a:solidFill>
                <a:latin typeface="Times New Roman"/>
                <a:ea typeface="Times New Roman"/>
              </a:rPr>
              <a:t>Shortcuts</a:t>
            </a:r>
          </a:p>
          <a:p>
            <a:pPr hangingPunct="0" marL="0">
              <a:lnSpc>
                <a:spcPct val="95000"/>
              </a:lnSpc>
            </a:pP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fully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predictable,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enough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psychological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evidence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are,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least,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predictably</a:t>
            </a:r>
            <a:r>
              <a:rPr lang="en-US" altLang="zh-CN" sz="7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irrational</a:t>
            </a:r>
            <a:r>
              <a:rPr lang="en-US" altLang="zh-CN" sz="7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(Dan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Ariely’s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term).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recurring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decision-making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heuristics</a:t>
            </a:r>
            <a:r>
              <a:rPr lang="en-US" altLang="zh-CN" sz="7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biases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understanding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powerful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tool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economic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context,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premise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behind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Richard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Thaler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Cass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Sunstein's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bestseller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Nudge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apply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insights,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benefit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wealth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user-centred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methods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test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assumptions.</a:t>
            </a:r>
          </a:p>
          <a:p>
            <a:pPr hangingPunct="0" marL="0">
              <a:lnSpc>
                <a:spcPct val="95000"/>
              </a:lnSpc>
            </a:pP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shortcuts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based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presented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can’t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devote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mental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effort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engage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every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decision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(we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satisfice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75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75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dirty="0">
                <a:solidFill>
                  <a:srgbClr val="000000"/>
                </a:solidFill>
                <a:latin typeface="Times New Roman"/>
                <a:ea typeface="Times New Roman"/>
              </a:rPr>
              <a:t>Herbert</a:t>
            </a:r>
            <a:r>
              <a:rPr lang="en-US" altLang="zh-CN" sz="75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dirty="0">
                <a:solidFill>
                  <a:srgbClr val="000000"/>
                </a:solidFill>
                <a:latin typeface="Times New Roman"/>
                <a:ea typeface="Times New Roman"/>
              </a:rPr>
              <a:t>Simon’s</a:t>
            </a:r>
            <a:r>
              <a:rPr lang="en-US" altLang="zh-CN" sz="7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dirty="0">
                <a:solidFill>
                  <a:srgbClr val="000000"/>
                </a:solidFill>
                <a:latin typeface="Times New Roman"/>
                <a:ea typeface="Times New Roman"/>
              </a:rPr>
              <a:t>term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default,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whether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print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quality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presumed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consent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organ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donation,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probably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stick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it.</a:t>
            </a:r>
          </a:p>
          <a:p>
            <a:pPr hangingPunct="0" marL="0">
              <a:lnSpc>
                <a:spcPct val="86250"/>
              </a:lnSpc>
            </a:pP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Individually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acts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bear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analytical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scrutiny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none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acts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7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shortcut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determine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behave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interacting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systems,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whether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products,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4229100" y="1797267"/>
            <a:ext cx="1137847" cy="1679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‘shortcut’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definitive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means.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917575" y="2008895"/>
            <a:ext cx="3207128" cy="1369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86250"/>
              </a:lnSpc>
            </a:pP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services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environments.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choice</a:t>
            </a:r>
            <a:r>
              <a:rPr lang="en-US" altLang="zh-CN" sz="7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architecture</a:t>
            </a:r>
            <a:r>
              <a:rPr lang="en-US" altLang="zh-CN" sz="75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navigate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options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mutually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beneficial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way: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e.g.,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shows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customers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purchasing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based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purely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price,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sense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present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easy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determine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cheapest.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hand,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overcome</a:t>
            </a:r>
            <a:r>
              <a:rPr lang="en-US" altLang="zh-CN" sz="7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biases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preventing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getting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result,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e.g.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re-framing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food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healthier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options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appealing.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course,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modelling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risks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becoming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‘nanny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state’,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moral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‘what’s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best’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users.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extent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inevitable: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just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mindful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affect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lives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others,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and,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perhaps,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bear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“first,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no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harm”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mind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7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4350507" y="2047761"/>
            <a:ext cx="477582" cy="1295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Maz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Sim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plicity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Defa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ults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Opt-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outs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Port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ions</a:t>
            </a:r>
          </a:p>
          <a:p>
            <a:pPr marL="0">
              <a:lnSpc>
                <a:spcPct val="100000"/>
              </a:lnSpc>
              <a:spcBef>
                <a:spcPts val="140"/>
              </a:spcBef>
            </a:pP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Partial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completion</a:t>
            </a:r>
          </a:p>
          <a:p>
            <a:pPr marL="0">
              <a:lnSpc>
                <a:spcPct val="94166"/>
              </a:lnSpc>
            </a:pPr>
            <a:r>
              <a:rPr lang="en-US" altLang="zh-CN" sz="400" b="1" dirty="0">
                <a:solidFill>
                  <a:srgbClr val="000000"/>
                </a:solidFill>
                <a:latin typeface="Times New Roman"/>
                <a:ea typeface="Times New Roman"/>
              </a:rPr>
              <a:t>Tunnelling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</a:p>
          <a:p>
            <a:pPr marL="0">
              <a:lnSpc>
                <a:spcPct val="100000"/>
              </a:lnSpc>
            </a:pP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wiz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ards</a:t>
            </a:r>
          </a:p>
          <a:p>
            <a:pPr hangingPunct="0" marL="0">
              <a:lnSpc>
                <a:spcPct val="95833"/>
              </a:lnSpc>
              <a:spcBef>
                <a:spcPts val="125"/>
              </a:spcBef>
            </a:pP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meme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Rew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ards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Unpredicta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ble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rei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nforcement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Colour</a:t>
            </a:r>
            <a:r>
              <a:rPr lang="en-US" altLang="zh-CN" sz="400" spc="-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associations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Cont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ea typeface="Times New Roman"/>
              </a:rPr>
              <a:t>rast</a:t>
            </a:r>
          </a:p>
          <a:p>
            <a:pPr hangingPunct="0" marL="0">
              <a:lnSpc>
                <a:spcPct val="89166"/>
              </a:lnSpc>
            </a:pP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Implied</a:t>
            </a:r>
            <a:r>
              <a:rPr lang="en-US" altLang="zh-CN" sz="400" spc="-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sequences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ood</a:t>
            </a:r>
          </a:p>
          <a:p>
            <a:pPr hangingPunct="0" marL="0">
              <a:lnSpc>
                <a:spcPct val="88333"/>
              </a:lnSpc>
            </a:pP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rceived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af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fordances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Promi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nence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ea typeface="Times New Roman"/>
              </a:rPr>
              <a:t>Proximity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-10" b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</a:p>
          <a:p>
            <a:pPr marL="0">
              <a:lnSpc>
                <a:spcPct val="89583"/>
              </a:lnSpc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gr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ouping</a:t>
            </a:r>
          </a:p>
          <a:p>
            <a:pPr marL="0">
              <a:lnSpc>
                <a:spcPct val="100000"/>
              </a:lnSpc>
            </a:pP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Simila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rity</a:t>
            </a:r>
          </a:p>
        </p:txBody>
      </p:sp>
      <p:sp>
        <p:nvSpPr>
          <p:cNvPr id="188" name="TextBox 188"/>
          <p:cNvSpPr txBox="1"/>
          <p:nvPr/>
        </p:nvSpPr>
        <p:spPr>
          <a:xfrm>
            <a:off x="4914900" y="2040418"/>
            <a:ext cx="344372" cy="801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ecoys</a:t>
            </a:r>
          </a:p>
          <a:p>
            <a:pPr hangingPunct="0" marL="0">
              <a:lnSpc>
                <a:spcPct val="91250"/>
              </a:lnSpc>
            </a:pP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you’re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ld</a:t>
            </a:r>
          </a:p>
          <a:p>
            <a:pPr hangingPunct="0" marL="0">
              <a:lnSpc>
                <a:spcPct val="88333"/>
              </a:lnSpc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Expert</a:t>
            </a:r>
            <a:r>
              <a:rPr lang="en-US" altLang="zh-CN" sz="400" spc="-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choice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Fra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ea typeface="Times New Roman"/>
              </a:rPr>
              <a:t>ming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Sc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arcity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400" spc="-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proof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Anchor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ing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Ser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ving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sugg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estion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Sty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le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obsol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escence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-15" b="1" dirty="0">
                <a:solidFill>
                  <a:srgbClr val="000000"/>
                </a:solidFill>
                <a:latin typeface="Times New Roman"/>
                <a:ea typeface="Times New Roman"/>
              </a:rPr>
              <a:t>Wo</a:t>
            </a:r>
            <a:r>
              <a:rPr lang="en-US" altLang="zh-CN" sz="400" spc="-5" b="1" dirty="0">
                <a:solidFill>
                  <a:srgbClr val="000000"/>
                </a:solidFill>
                <a:latin typeface="Times New Roman"/>
                <a:ea typeface="Times New Roman"/>
              </a:rPr>
              <a:t>rry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esolution</a:t>
            </a:r>
          </a:p>
        </p:txBody>
      </p:sp>
      <p:sp>
        <p:nvSpPr>
          <p:cNvPr id="189" name="TextBox 189"/>
          <p:cNvSpPr txBox="1"/>
          <p:nvPr/>
        </p:nvSpPr>
        <p:spPr>
          <a:xfrm rot="16200000">
            <a:off x="5047160" y="3055728"/>
            <a:ext cx="469177" cy="50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Photograph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</a:p>
        </p:txBody>
      </p:sp>
      <p:sp>
        <p:nvSpPr>
          <p:cNvPr id="190" name="TextBox 190"/>
          <p:cNvSpPr txBox="1"/>
          <p:nvPr/>
        </p:nvSpPr>
        <p:spPr>
          <a:xfrm rot="16200000">
            <a:off x="5123261" y="3081028"/>
            <a:ext cx="418576" cy="50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Lockton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Picture 64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642" name="Freeform 64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Freeform 64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Freeform 644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TextBox 645"/>
          <p:cNvSpPr txBox="1"/>
          <p:nvPr/>
        </p:nvSpPr>
        <p:spPr>
          <a:xfrm>
            <a:off x="96529" y="112225"/>
            <a:ext cx="1633792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Rewa</a:t>
            </a:r>
            <a:r>
              <a:rPr lang="en-US" altLang="zh-CN" sz="3000" spc="70" b="1" dirty="0">
                <a:solidFill>
                  <a:srgbClr val="fefefe"/>
                </a:solidFill>
                <a:latin typeface="Times New Roman"/>
                <a:ea typeface="Times New Roman"/>
              </a:rPr>
              <a:t>rds</a:t>
            </a:r>
          </a:p>
        </p:txBody>
      </p:sp>
      <p:sp>
        <p:nvSpPr>
          <p:cNvPr id="646" name="TextBox 646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47" name="TextBox 647"/>
          <p:cNvSpPr txBox="1"/>
          <p:nvPr/>
        </p:nvSpPr>
        <p:spPr>
          <a:xfrm>
            <a:off x="120178" y="891135"/>
            <a:ext cx="1991576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encourage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continue</a:t>
            </a:r>
            <a:r>
              <a:rPr lang="en-US" altLang="zh-CN" sz="1800" spc="-2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7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rewarding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it,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system?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Kai’s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Tools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(pioneering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visual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effects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software)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revealed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‘bonus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functions’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reward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developed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skill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level</a:t>
            </a:r>
          </a:p>
        </p:txBody>
      </p:sp>
      <p:sp>
        <p:nvSpPr>
          <p:cNvPr id="648" name="TextBox 648"/>
          <p:cNvSpPr txBox="1"/>
          <p:nvPr/>
        </p:nvSpPr>
        <p:spPr>
          <a:xfrm>
            <a:off x="5030894" y="3516602"/>
            <a:ext cx="366383" cy="335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icture 65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650" name="Freeform 65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Freeform 65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5a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Freeform 652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TextBox 653"/>
          <p:cNvSpPr txBox="1"/>
          <p:nvPr/>
        </p:nvSpPr>
        <p:spPr>
          <a:xfrm>
            <a:off x="96529" y="112225"/>
            <a:ext cx="2401739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34" b="1" dirty="0">
                <a:solidFill>
                  <a:srgbClr val="fefefe"/>
                </a:solidFill>
                <a:latin typeface="Times New Roman"/>
                <a:ea typeface="Times New Roman"/>
              </a:rPr>
              <a:t>Ro</a:t>
            </a:r>
            <a:r>
              <a:rPr lang="en-US" altLang="zh-CN" sz="3000" spc="130" b="1" dirty="0">
                <a:solidFill>
                  <a:srgbClr val="fefefe"/>
                </a:solidFill>
                <a:latin typeface="Times New Roman"/>
                <a:ea typeface="Times New Roman"/>
              </a:rPr>
              <a:t>le-playing</a:t>
            </a:r>
          </a:p>
        </p:txBody>
      </p:sp>
      <p:sp>
        <p:nvSpPr>
          <p:cNvPr id="654" name="TextBox 654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55" name="TextBox 655"/>
          <p:cNvSpPr txBox="1"/>
          <p:nvPr/>
        </p:nvSpPr>
        <p:spPr>
          <a:xfrm>
            <a:off x="120178" y="891135"/>
            <a:ext cx="1944426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gives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roles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play,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playing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role?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Tim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Holley’s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Tio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encourages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children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‘energy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champions’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household,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influencing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parental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</a:p>
        </p:txBody>
      </p:sp>
      <p:sp>
        <p:nvSpPr>
          <p:cNvPr id="656" name="TextBox 656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Picture 65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658" name="Freeform 65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Freeform 65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Freeform 660"> 
				</p:cNvPr>
          <p:cNvSpPr/>
          <p:nvPr/>
        </p:nvSpPr>
        <p:spPr>
          <a:xfrm>
            <a:off x="0" y="0"/>
            <a:ext cx="2734729" cy="664642"/>
          </a:xfrm>
          <a:custGeom>
            <a:avLst/>
            <a:gdLst>
              <a:gd name="connsiteX0" fmla="*/ 0 w 2734729"/>
              <a:gd name="connsiteY0" fmla="*/ 664642 h 664642"/>
              <a:gd name="connsiteX1" fmla="*/ 2734729 w 2734729"/>
              <a:gd name="connsiteY1" fmla="*/ 664642 h 664642"/>
              <a:gd name="connsiteX2" fmla="*/ 2734729 w 2734729"/>
              <a:gd name="connsiteY2" fmla="*/ 0 h 664642"/>
              <a:gd name="connsiteX3" fmla="*/ 0 w 2734729"/>
              <a:gd name="connsiteY3" fmla="*/ 0 h 664642"/>
              <a:gd name="connsiteX4" fmla="*/ 0 w 27347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729" h="664642">
                <a:moveTo>
                  <a:pt x="0" y="664642"/>
                </a:moveTo>
                <a:lnTo>
                  <a:pt x="2734729" y="664642"/>
                </a:lnTo>
                <a:lnTo>
                  <a:pt x="27347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TextBox 661"/>
          <p:cNvSpPr txBox="1"/>
          <p:nvPr/>
        </p:nvSpPr>
        <p:spPr>
          <a:xfrm>
            <a:off x="121929" y="112225"/>
            <a:ext cx="12843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35" b="1" dirty="0">
                <a:solidFill>
                  <a:srgbClr val="fefefe"/>
                </a:solidFill>
                <a:latin typeface="Times New Roman"/>
                <a:ea typeface="Times New Roman"/>
              </a:rPr>
              <a:t>Sco</a:t>
            </a:r>
            <a:r>
              <a:rPr lang="en-US" altLang="zh-CN" sz="3000" spc="125" b="1" dirty="0">
                <a:solidFill>
                  <a:srgbClr val="fefefe"/>
                </a:solidFill>
                <a:latin typeface="Times New Roman"/>
                <a:ea typeface="Times New Roman"/>
              </a:rPr>
              <a:t>res</a:t>
            </a:r>
          </a:p>
        </p:txBody>
      </p:sp>
      <p:sp>
        <p:nvSpPr>
          <p:cNvPr id="662" name="TextBox 662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63" name="TextBox 663"/>
          <p:cNvSpPr txBox="1"/>
          <p:nvPr/>
        </p:nvSpPr>
        <p:spPr>
          <a:xfrm>
            <a:off x="120178" y="889803"/>
            <a:ext cx="1998578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score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rating</a:t>
            </a:r>
            <a:r>
              <a:rPr lang="en-US" altLang="zh-CN" sz="1900" spc="-2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allowing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comparison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reference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point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‘Brain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Age’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score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given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Kawashima’s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games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Nintendo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gives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incentive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keep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software</a:t>
            </a:r>
          </a:p>
        </p:txBody>
      </p:sp>
      <p:sp>
        <p:nvSpPr>
          <p:cNvPr id="664" name="TextBox 66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Picture 6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666" name="Freeform 66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Freeform 66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Freeform 668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TextBox 669"/>
          <p:cNvSpPr txBox="1"/>
          <p:nvPr/>
        </p:nvSpPr>
        <p:spPr>
          <a:xfrm>
            <a:off x="96529" y="123348"/>
            <a:ext cx="2127879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104" b="1" dirty="0">
                <a:solidFill>
                  <a:srgbClr val="fefefe"/>
                </a:solidFill>
                <a:latin typeface="Times New Roman"/>
                <a:ea typeface="Times New Roman"/>
              </a:rPr>
              <a:t>Storytelli</a:t>
            </a:r>
            <a:r>
              <a:rPr lang="en-US" altLang="zh-CN" sz="29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ng</a:t>
            </a:r>
          </a:p>
        </p:txBody>
      </p:sp>
      <p:sp>
        <p:nvSpPr>
          <p:cNvPr id="670" name="TextBox 670"/>
          <p:cNvSpPr txBox="1"/>
          <p:nvPr/>
        </p:nvSpPr>
        <p:spPr>
          <a:xfrm>
            <a:off x="5026837" y="141555"/>
            <a:ext cx="379805" cy="528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4704">
              <a:lnSpc>
                <a:spcPct val="135833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71" name="TextBox 671"/>
          <p:cNvSpPr txBox="1"/>
          <p:nvPr/>
        </p:nvSpPr>
        <p:spPr>
          <a:xfrm>
            <a:off x="120178" y="889803"/>
            <a:ext cx="2022992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tell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story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via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5" dirty="0">
                <a:solidFill>
                  <a:srgbClr val="000000"/>
                </a:solidFill>
                <a:latin typeface="Times New Roman"/>
                <a:ea typeface="Times New Roman"/>
              </a:rPr>
              <a:t>design,</a:t>
            </a:r>
            <a:r>
              <a:rPr lang="en-US" altLang="zh-CN" sz="1900" spc="-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0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00" dirty="0">
                <a:solidFill>
                  <a:srgbClr val="000000"/>
                </a:solidFill>
                <a:latin typeface="Times New Roman"/>
                <a:ea typeface="Times New Roman"/>
              </a:rPr>
              <a:t>interests</a:t>
            </a:r>
            <a:r>
              <a:rPr lang="en-US" altLang="zh-CN" sz="1900" spc="-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34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8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5" dirty="0">
                <a:solidFill>
                  <a:srgbClr val="000000"/>
                </a:solidFill>
                <a:latin typeface="Times New Roman"/>
                <a:ea typeface="Times New Roman"/>
              </a:rPr>
              <a:t>keeps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0" dirty="0">
                <a:solidFill>
                  <a:srgbClr val="000000"/>
                </a:solidFill>
                <a:latin typeface="Times New Roman"/>
                <a:ea typeface="Times New Roman"/>
              </a:rPr>
              <a:t>enga</a:t>
            </a:r>
            <a:r>
              <a:rPr lang="en-US" altLang="zh-CN" sz="1900" spc="180" dirty="0">
                <a:solidFill>
                  <a:srgbClr val="000000"/>
                </a:solidFill>
                <a:latin typeface="Times New Roman"/>
                <a:ea typeface="Times New Roman"/>
              </a:rPr>
              <a:t>ged?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Dyson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narrative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booklets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drawing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customers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potential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customers)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story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behind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company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its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technology</a:t>
            </a:r>
          </a:p>
        </p:txBody>
      </p:sp>
      <p:sp>
        <p:nvSpPr>
          <p:cNvPr id="672" name="TextBox 672"/>
          <p:cNvSpPr txBox="1"/>
          <p:nvPr/>
        </p:nvSpPr>
        <p:spPr>
          <a:xfrm>
            <a:off x="5036825" y="3512183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Picture 67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674" name="Freeform 67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Freeform 67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f592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Freeform 676"> 
				</p:cNvPr>
          <p:cNvSpPr/>
          <p:nvPr/>
        </p:nvSpPr>
        <p:spPr>
          <a:xfrm>
            <a:off x="0" y="0"/>
            <a:ext cx="4364571" cy="664642"/>
          </a:xfrm>
          <a:custGeom>
            <a:avLst/>
            <a:gdLst>
              <a:gd name="connsiteX0" fmla="*/ 0 w 4364571"/>
              <a:gd name="connsiteY0" fmla="*/ 664642 h 664642"/>
              <a:gd name="connsiteX1" fmla="*/ 4364571 w 4364571"/>
              <a:gd name="connsiteY1" fmla="*/ 664642 h 664642"/>
              <a:gd name="connsiteX2" fmla="*/ 4364571 w 4364571"/>
              <a:gd name="connsiteY2" fmla="*/ 0 h 664642"/>
              <a:gd name="connsiteX3" fmla="*/ 0 w 4364571"/>
              <a:gd name="connsiteY3" fmla="*/ 0 h 664642"/>
              <a:gd name="connsiteX4" fmla="*/ 0 w 4364571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4571" h="664642">
                <a:moveTo>
                  <a:pt x="0" y="664642"/>
                </a:moveTo>
                <a:lnTo>
                  <a:pt x="4364571" y="664642"/>
                </a:lnTo>
                <a:lnTo>
                  <a:pt x="4364571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ef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7" name="TextBox 677"/>
          <p:cNvSpPr txBox="1"/>
          <p:nvPr/>
        </p:nvSpPr>
        <p:spPr>
          <a:xfrm>
            <a:off x="96529" y="145596"/>
            <a:ext cx="4282376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-25" b="1" dirty="0">
                <a:solidFill>
                  <a:srgbClr val="fefefe"/>
                </a:solidFill>
                <a:latin typeface="Times New Roman"/>
                <a:ea typeface="Times New Roman"/>
              </a:rPr>
              <a:t>Unpredictable</a:t>
            </a:r>
            <a:r>
              <a:rPr lang="en-US" altLang="zh-CN" sz="2700" spc="-159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-25" b="1" dirty="0">
                <a:solidFill>
                  <a:srgbClr val="fefefe"/>
                </a:solidFill>
                <a:latin typeface="Times New Roman"/>
                <a:ea typeface="Times New Roman"/>
              </a:rPr>
              <a:t>reinforcement</a:t>
            </a:r>
          </a:p>
        </p:txBody>
      </p:sp>
      <p:sp>
        <p:nvSpPr>
          <p:cNvPr id="678" name="TextBox 678"/>
          <p:cNvSpPr txBox="1"/>
          <p:nvPr/>
        </p:nvSpPr>
        <p:spPr>
          <a:xfrm>
            <a:off x="5020906" y="143048"/>
            <a:ext cx="385736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405" dirty="0">
                <a:solidFill>
                  <a:srgbClr val="fefefe"/>
                </a:solidFill>
                <a:latin typeface="Times New Roman"/>
                <a:ea typeface="Times New Roman"/>
              </a:rPr>
              <a:t>Lu</a:t>
            </a:r>
            <a:r>
              <a:rPr lang="en-US" altLang="zh-CN" sz="1900" spc="-45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y/Ludi</a:t>
            </a:r>
          </a:p>
        </p:txBody>
      </p:sp>
      <p:sp>
        <p:nvSpPr>
          <p:cNvPr id="679" name="TextBox 679"/>
          <p:cNvSpPr txBox="1"/>
          <p:nvPr/>
        </p:nvSpPr>
        <p:spPr>
          <a:xfrm>
            <a:off x="120178" y="891135"/>
            <a:ext cx="2111720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happens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rewards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9" dirty="0">
                <a:solidFill>
                  <a:srgbClr val="000000"/>
                </a:solidFill>
                <a:latin typeface="Times New Roman"/>
                <a:ea typeface="Times New Roman"/>
              </a:rPr>
              <a:t>unp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redictable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schedule,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keep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playing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intera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cting?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Arcade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games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coin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pusher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usually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employ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strong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element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unpredictable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reinforce-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ment,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keep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playing/paying</a:t>
            </a:r>
          </a:p>
        </p:txBody>
      </p:sp>
      <p:sp>
        <p:nvSpPr>
          <p:cNvPr id="680" name="TextBox 680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Freeform 681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2" name="Freeform 682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3" name="Freeform 683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Freeform 684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Freeform 685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Freeform 686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Freeform 687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Freeform 688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9" name="Freeform 689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Freeform 690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Freeform 691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3" name="Picture 6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723900"/>
            <a:ext cx="2011680" cy="2667000"/>
          </a:xfrm>
          <a:prstGeom prst="rect">
            <a:avLst/>
          </a:prstGeom>
        </p:spPr>
      </p:pic>
      <p:sp>
        <p:nvSpPr>
          <p:cNvPr id="693" name="Freeform 693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Freeform 694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" name="Picture 69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98120"/>
            <a:ext cx="297180" cy="289560"/>
          </a:xfrm>
          <a:prstGeom prst="rect">
            <a:avLst/>
          </a:prstGeom>
        </p:spPr>
      </p:pic>
      <p:sp>
        <p:nvSpPr>
          <p:cNvPr id="696" name="TextBox 696"/>
          <p:cNvSpPr txBox="1"/>
          <p:nvPr/>
        </p:nvSpPr>
        <p:spPr>
          <a:xfrm>
            <a:off x="209078" y="157225"/>
            <a:ext cx="2961410" cy="3208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0689">
              <a:lnSpc>
                <a:spcPct val="100000"/>
              </a:lnSpc>
            </a:pPr>
            <a:r>
              <a:rPr lang="en-US" altLang="zh-CN" sz="2850" spc="115" b="1" dirty="0">
                <a:solidFill>
                  <a:srgbClr val="fefefe"/>
                </a:solidFill>
                <a:latin typeface="Times New Roman"/>
                <a:ea typeface="Times New Roman"/>
              </a:rPr>
              <a:t>Perceptual</a:t>
            </a:r>
            <a:r>
              <a:rPr lang="en-US" altLang="zh-CN" sz="2850" spc="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135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4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Perceptual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combines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ideas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semantics,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semiotics,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ecological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psychology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Gestalt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psychology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addressing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perceive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meanings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interact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systems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around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them,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puts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forms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invite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designer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predominantly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visual,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be: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sounds,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smells,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textures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used,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individually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combin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ation.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techniques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applied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graphic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course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job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necessarily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considering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explicitly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thay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perceptions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</a:p>
          <a:p>
            <a:pPr>
              <a:lnSpc>
                <a:spcPts val="630"/>
              </a:lnSpc>
            </a:pPr>
            <a:endParaRPr lang="en-US" dirty="0" smtClean="0"/>
          </a:p>
          <a:p>
            <a:pPr hangingPunct="0" marL="0">
              <a:lnSpc>
                <a:spcPct val="90416"/>
              </a:lnSpc>
            </a:pP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Implied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dirty="0">
                <a:solidFill>
                  <a:srgbClr val="000000"/>
                </a:solidFill>
                <a:latin typeface="Times New Roman"/>
                <a:ea typeface="Times New Roman"/>
              </a:rPr>
              <a:t>sequences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dirty="0">
                <a:solidFill>
                  <a:srgbClr val="000000"/>
                </a:solidFill>
                <a:latin typeface="Times New Roman"/>
                <a:ea typeface="Times New Roman"/>
              </a:rPr>
              <a:t>Nakedness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Sludgegulper's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ITDP-Europe's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Flickr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streams,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CC-BY-SA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CC-BY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licensed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ea typeface="Times New Roman"/>
              </a:rPr>
              <a:t>respectively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(http://www.flickr.com/photos/sludgeulper/4188746062</a:t>
            </a:r>
            <a:r>
              <a:rPr lang="en-US" altLang="zh-CN" sz="600" spc="-8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htt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p://www.flickr.com/photos/38607288@N03/3836906872).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Metaphors,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dirty="0">
                <a:solidFill>
                  <a:srgbClr val="000000"/>
                </a:solidFill>
                <a:latin typeface="Times New Roman"/>
                <a:ea typeface="Times New Roman"/>
              </a:rPr>
              <a:t>Mimicry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mirroring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Similarity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Tipjar.com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Wayback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Machine,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Eliza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chatbot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http://nlp-addiction.com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Microsoft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Bing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search.</a:t>
            </a:r>
          </a:p>
          <a:p>
            <a:pPr marL="0">
              <a:lnSpc>
                <a:spcPct val="100000"/>
              </a:lnSpc>
              <a:spcBef>
                <a:spcPts val="270"/>
              </a:spcBef>
            </a:pP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Lockton</a:t>
            </a:r>
          </a:p>
          <a:p>
            <a:pPr marL="0">
              <a:lnSpc>
                <a:spcPct val="100000"/>
              </a:lnSpc>
            </a:pP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3.ly/perce</a:t>
            </a:r>
          </a:p>
        </p:txBody>
      </p:sp>
      <p:sp>
        <p:nvSpPr>
          <p:cNvPr id="697" name="TextBox 697"/>
          <p:cNvSpPr txBox="1"/>
          <p:nvPr/>
        </p:nvSpPr>
        <p:spPr>
          <a:xfrm>
            <a:off x="4550965" y="490925"/>
            <a:ext cx="285911" cy="68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" spc="40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450" spc="35" dirty="0">
                <a:solidFill>
                  <a:srgbClr val="fefefe"/>
                </a:solidFill>
                <a:latin typeface="Times New Roman"/>
                <a:ea typeface="Times New Roman"/>
              </a:rPr>
              <a:t>.ly/perce</a:t>
            </a:r>
          </a:p>
        </p:txBody>
      </p:sp>
      <p:sp>
        <p:nvSpPr>
          <p:cNvPr id="698" name="TextBox 698"/>
          <p:cNvSpPr txBox="1"/>
          <p:nvPr/>
        </p:nvSpPr>
        <p:spPr>
          <a:xfrm>
            <a:off x="5017145" y="262965"/>
            <a:ext cx="156384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97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700" spc="-810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700" spc="-105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885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700" spc="-889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700" spc="-485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Picture 70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700" name="Freeform 70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Freeform 70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Freeform 702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TextBox 703"/>
          <p:cNvSpPr txBox="1"/>
          <p:nvPr/>
        </p:nvSpPr>
        <p:spPr>
          <a:xfrm>
            <a:off x="96529" y="123348"/>
            <a:ext cx="2450562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170" b="1" dirty="0">
                <a:solidFill>
                  <a:srgbClr val="fefefe"/>
                </a:solidFill>
                <a:latin typeface="Times New Roman"/>
                <a:ea typeface="Times New Roman"/>
              </a:rPr>
              <a:t>(A)symmet</a:t>
            </a:r>
            <a:r>
              <a:rPr lang="en-US" altLang="zh-CN" sz="2900" spc="165" b="1" dirty="0">
                <a:solidFill>
                  <a:srgbClr val="fefefe"/>
                </a:solidFill>
                <a:latin typeface="Times New Roman"/>
                <a:ea typeface="Times New Roman"/>
              </a:rPr>
              <a:t>ry</a:t>
            </a:r>
          </a:p>
        </p:txBody>
      </p:sp>
      <p:sp>
        <p:nvSpPr>
          <p:cNvPr id="704" name="TextBox 704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05" name="TextBox 705"/>
          <p:cNvSpPr txBox="1"/>
          <p:nvPr/>
        </p:nvSpPr>
        <p:spPr>
          <a:xfrm>
            <a:off x="120178" y="891135"/>
            <a:ext cx="1987680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symmetry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1800" spc="-2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related,</a:t>
            </a:r>
            <a:r>
              <a:rPr lang="en-US" altLang="zh-CN" sz="1800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asymmetry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difference</a:t>
            </a:r>
            <a:r>
              <a:rPr lang="en-US" altLang="zh-CN" sz="1800" spc="-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focus</a:t>
            </a:r>
            <a:r>
              <a:rPr lang="en-US" altLang="zh-CN" sz="1800" spc="-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attention?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symmetrical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holes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lifebuoy,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even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text,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suggest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gripped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hands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simultaneously</a:t>
            </a:r>
          </a:p>
        </p:txBody>
      </p:sp>
      <p:sp>
        <p:nvSpPr>
          <p:cNvPr id="706" name="TextBox 706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70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708" name="Freeform 70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Freeform 70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0" name="Freeform 710"> 
				</p:cNvPr>
          <p:cNvSpPr/>
          <p:nvPr/>
        </p:nvSpPr>
        <p:spPr>
          <a:xfrm>
            <a:off x="0" y="0"/>
            <a:ext cx="3407829" cy="664642"/>
          </a:xfrm>
          <a:custGeom>
            <a:avLst/>
            <a:gdLst>
              <a:gd name="connsiteX0" fmla="*/ 0 w 3407829"/>
              <a:gd name="connsiteY0" fmla="*/ 664642 h 664642"/>
              <a:gd name="connsiteX1" fmla="*/ 3407829 w 3407829"/>
              <a:gd name="connsiteY1" fmla="*/ 664642 h 664642"/>
              <a:gd name="connsiteX2" fmla="*/ 3407829 w 3407829"/>
              <a:gd name="connsiteY2" fmla="*/ 0 h 664642"/>
              <a:gd name="connsiteX3" fmla="*/ 0 w 3407829"/>
              <a:gd name="connsiteY3" fmla="*/ 0 h 664642"/>
              <a:gd name="connsiteX4" fmla="*/ 0 w 34078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829" h="664642">
                <a:moveTo>
                  <a:pt x="0" y="664642"/>
                </a:moveTo>
                <a:lnTo>
                  <a:pt x="3407829" y="664642"/>
                </a:lnTo>
                <a:lnTo>
                  <a:pt x="34078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TextBox 711"/>
          <p:cNvSpPr txBox="1"/>
          <p:nvPr/>
        </p:nvSpPr>
        <p:spPr>
          <a:xfrm>
            <a:off x="96529" y="134472"/>
            <a:ext cx="334305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20" b="1" dirty="0">
                <a:solidFill>
                  <a:srgbClr val="fefefe"/>
                </a:solidFill>
                <a:latin typeface="Times New Roman"/>
                <a:ea typeface="Times New Roman"/>
              </a:rPr>
              <a:t>Colour</a:t>
            </a:r>
            <a:r>
              <a:rPr lang="en-US" altLang="zh-CN" sz="2800" spc="1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associations</a:t>
            </a:r>
          </a:p>
        </p:txBody>
      </p:sp>
      <p:sp>
        <p:nvSpPr>
          <p:cNvPr id="712" name="TextBox 712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13" name="TextBox 713"/>
          <p:cNvSpPr txBox="1"/>
          <p:nvPr/>
        </p:nvSpPr>
        <p:spPr>
          <a:xfrm>
            <a:off x="120178" y="889803"/>
            <a:ext cx="2025360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colour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suggest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associatio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ns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1900" spc="-3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  <a:r>
              <a:rPr lang="en-US" altLang="zh-CN" sz="1900" spc="-2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outc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omes?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racecourse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bookmaker’s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key-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board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detailed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language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colour-coded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groups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functions,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aid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rapid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action-taking</a:t>
            </a:r>
          </a:p>
        </p:txBody>
      </p:sp>
      <p:sp>
        <p:nvSpPr>
          <p:cNvPr id="714" name="TextBox 71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Picture 71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716" name="Freeform 71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Freeform 71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Freeform 718"> 
				</p:cNvPr>
          <p:cNvSpPr/>
          <p:nvPr/>
        </p:nvSpPr>
        <p:spPr>
          <a:xfrm>
            <a:off x="0" y="0"/>
            <a:ext cx="2735427" cy="664629"/>
          </a:xfrm>
          <a:custGeom>
            <a:avLst/>
            <a:gdLst>
              <a:gd name="connsiteX0" fmla="*/ 0 w 2735427"/>
              <a:gd name="connsiteY0" fmla="*/ 664629 h 664629"/>
              <a:gd name="connsiteX1" fmla="*/ 2735427 w 2735427"/>
              <a:gd name="connsiteY1" fmla="*/ 664629 h 664629"/>
              <a:gd name="connsiteX2" fmla="*/ 2735427 w 2735427"/>
              <a:gd name="connsiteY2" fmla="*/ 0 h 664629"/>
              <a:gd name="connsiteX3" fmla="*/ 0 w 2735427"/>
              <a:gd name="connsiteY3" fmla="*/ 0 h 664629"/>
              <a:gd name="connsiteX4" fmla="*/ 0 w 2735427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29">
                <a:moveTo>
                  <a:pt x="0" y="664629"/>
                </a:moveTo>
                <a:lnTo>
                  <a:pt x="2735427" y="664629"/>
                </a:lnTo>
                <a:lnTo>
                  <a:pt x="2735427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" name="TextBox 719"/>
          <p:cNvSpPr txBox="1"/>
          <p:nvPr/>
        </p:nvSpPr>
        <p:spPr>
          <a:xfrm>
            <a:off x="96529" y="123348"/>
            <a:ext cx="1566291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Co</a:t>
            </a:r>
            <a:r>
              <a:rPr lang="en-US" altLang="zh-CN" sz="29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ntrast</a:t>
            </a:r>
          </a:p>
        </p:txBody>
      </p:sp>
      <p:sp>
        <p:nvSpPr>
          <p:cNvPr id="720" name="TextBox 720"/>
          <p:cNvSpPr txBox="1"/>
          <p:nvPr/>
        </p:nvSpPr>
        <p:spPr>
          <a:xfrm>
            <a:off x="5020906" y="195050"/>
            <a:ext cx="363340" cy="460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1435">
              <a:lnSpc>
                <a:spcPct val="100000"/>
              </a:lnSpc>
            </a:pPr>
            <a:r>
              <a:rPr lang="en-US" altLang="zh-CN" sz="1900" spc="104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5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Perc</a:t>
            </a:r>
          </a:p>
        </p:txBody>
      </p:sp>
      <p:sp>
        <p:nvSpPr>
          <p:cNvPr id="721" name="TextBox 721"/>
          <p:cNvSpPr txBox="1"/>
          <p:nvPr/>
        </p:nvSpPr>
        <p:spPr>
          <a:xfrm>
            <a:off x="120178" y="889803"/>
            <a:ext cx="2130282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obvious</a:t>
            </a:r>
            <a:r>
              <a:rPr lang="en-US" altLang="zh-CN" sz="19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contrast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parts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context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it's</a:t>
            </a:r>
            <a:r>
              <a:rPr lang="en-US" altLang="zh-CN" sz="19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used?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2004,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Britain’s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Royal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Mail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switched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rubber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bands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bundling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post,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easier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spot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dropped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accidentally</a:t>
            </a:r>
          </a:p>
        </p:txBody>
      </p:sp>
      <p:sp>
        <p:nvSpPr>
          <p:cNvPr id="722" name="TextBox 722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7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724" name="Freeform 72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Freeform 72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Freeform 726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TextBox 727"/>
          <p:cNvSpPr txBox="1"/>
          <p:nvPr/>
        </p:nvSpPr>
        <p:spPr>
          <a:xfrm>
            <a:off x="96529" y="134472"/>
            <a:ext cx="2681002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25" b="1" dirty="0">
                <a:solidFill>
                  <a:srgbClr val="fefefe"/>
                </a:solidFill>
                <a:latin typeface="Times New Roman"/>
                <a:ea typeface="Times New Roman"/>
              </a:rPr>
              <a:t>Fake</a:t>
            </a:r>
            <a:r>
              <a:rPr lang="en-US" altLang="zh-CN" sz="2800" spc="-19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20" b="1" dirty="0">
                <a:solidFill>
                  <a:srgbClr val="fefefe"/>
                </a:solidFill>
                <a:latin typeface="Times New Roman"/>
                <a:ea typeface="Times New Roman"/>
              </a:rPr>
              <a:t>affordances</a:t>
            </a:r>
          </a:p>
        </p:txBody>
      </p:sp>
      <p:sp>
        <p:nvSpPr>
          <p:cNvPr id="728" name="TextBox 728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29" name="TextBox 729"/>
          <p:cNvSpPr txBox="1"/>
          <p:nvPr/>
        </p:nvSpPr>
        <p:spPr>
          <a:xfrm>
            <a:off x="120178" y="870104"/>
            <a:ext cx="2094265" cy="2920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4583"/>
              </a:lnSpc>
            </a:pP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anything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gained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8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works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way,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actually</a:t>
            </a:r>
            <a:r>
              <a:rPr lang="en-US" altLang="zh-CN" sz="1800" spc="-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else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nothing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all)?</a:t>
            </a:r>
          </a:p>
          <a:p>
            <a:pPr>
              <a:lnSpc>
                <a:spcPts val="193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elevator/lift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‘door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close’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buttons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reputedly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‘placebo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buttons’,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giving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illusion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speeding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process</a:t>
            </a:r>
          </a:p>
        </p:txBody>
      </p:sp>
      <p:sp>
        <p:nvSpPr>
          <p:cNvPr id="730" name="TextBox 730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reeform 191"> 
				</p:cNvPr>
          <p:cNvSpPr/>
          <p:nvPr/>
        </p:nvSpPr>
        <p:spPr>
          <a:xfrm>
            <a:off x="205105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2"> 
				</p:cNvPr>
          <p:cNvSpPr/>
          <p:nvPr/>
        </p:nvSpPr>
        <p:spPr>
          <a:xfrm>
            <a:off x="277380" y="0"/>
            <a:ext cx="72263" cy="3657600"/>
          </a:xfrm>
          <a:custGeom>
            <a:avLst/>
            <a:gdLst>
              <a:gd name="connsiteX0" fmla="*/ 0 w 72263"/>
              <a:gd name="connsiteY0" fmla="*/ 3657600 h 3657600"/>
              <a:gd name="connsiteX1" fmla="*/ 72263 w 72263"/>
              <a:gd name="connsiteY1" fmla="*/ 3657600 h 3657600"/>
              <a:gd name="connsiteX2" fmla="*/ 72263 w 72263"/>
              <a:gd name="connsiteY2" fmla="*/ 0 h 3657600"/>
              <a:gd name="connsiteX3" fmla="*/ 0 w 72263"/>
              <a:gd name="connsiteY3" fmla="*/ 0 h 3657600"/>
              <a:gd name="connsiteX4" fmla="*/ 0 w 72263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3" h="3657600">
                <a:moveTo>
                  <a:pt x="0" y="3657600"/>
                </a:moveTo>
                <a:lnTo>
                  <a:pt x="72263" y="3657600"/>
                </a:lnTo>
                <a:lnTo>
                  <a:pt x="72263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3"> 
				</p:cNvPr>
          <p:cNvSpPr/>
          <p:nvPr/>
        </p:nvSpPr>
        <p:spPr>
          <a:xfrm>
            <a:off x="349643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4"> 
				</p:cNvPr>
          <p:cNvSpPr/>
          <p:nvPr/>
        </p:nvSpPr>
        <p:spPr>
          <a:xfrm>
            <a:off x="421932" y="0"/>
            <a:ext cx="72275" cy="3657600"/>
          </a:xfrm>
          <a:custGeom>
            <a:avLst/>
            <a:gdLst>
              <a:gd name="connsiteX0" fmla="*/ 0 w 72275"/>
              <a:gd name="connsiteY0" fmla="*/ 3657600 h 3657600"/>
              <a:gd name="connsiteX1" fmla="*/ 72275 w 72275"/>
              <a:gd name="connsiteY1" fmla="*/ 3657600 h 3657600"/>
              <a:gd name="connsiteX2" fmla="*/ 72275 w 72275"/>
              <a:gd name="connsiteY2" fmla="*/ 0 h 3657600"/>
              <a:gd name="connsiteX3" fmla="*/ 0 w 72275"/>
              <a:gd name="connsiteY3" fmla="*/ 0 h 3657600"/>
              <a:gd name="connsiteX4" fmla="*/ 0 w 7227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75" h="3657600">
                <a:moveTo>
                  <a:pt x="0" y="3657600"/>
                </a:moveTo>
                <a:lnTo>
                  <a:pt x="72275" y="3657600"/>
                </a:lnTo>
                <a:lnTo>
                  <a:pt x="7227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5"> 
				</p:cNvPr>
          <p:cNvSpPr/>
          <p:nvPr/>
        </p:nvSpPr>
        <p:spPr>
          <a:xfrm>
            <a:off x="494195" y="0"/>
            <a:ext cx="72301" cy="3657600"/>
          </a:xfrm>
          <a:custGeom>
            <a:avLst/>
            <a:gdLst>
              <a:gd name="connsiteX0" fmla="*/ 0 w 72301"/>
              <a:gd name="connsiteY0" fmla="*/ 3657600 h 3657600"/>
              <a:gd name="connsiteX1" fmla="*/ 72301 w 72301"/>
              <a:gd name="connsiteY1" fmla="*/ 3657600 h 3657600"/>
              <a:gd name="connsiteX2" fmla="*/ 72301 w 72301"/>
              <a:gd name="connsiteY2" fmla="*/ 0 h 3657600"/>
              <a:gd name="connsiteX3" fmla="*/ 0 w 72301"/>
              <a:gd name="connsiteY3" fmla="*/ 0 h 3657600"/>
              <a:gd name="connsiteX4" fmla="*/ 0 w 7230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1" h="3657600">
                <a:moveTo>
                  <a:pt x="0" y="3657600"/>
                </a:moveTo>
                <a:lnTo>
                  <a:pt x="72301" y="3657600"/>
                </a:lnTo>
                <a:lnTo>
                  <a:pt x="7230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6"> 
				</p:cNvPr>
          <p:cNvSpPr/>
          <p:nvPr/>
        </p:nvSpPr>
        <p:spPr>
          <a:xfrm>
            <a:off x="566496" y="0"/>
            <a:ext cx="72250" cy="3657600"/>
          </a:xfrm>
          <a:custGeom>
            <a:avLst/>
            <a:gdLst>
              <a:gd name="connsiteX0" fmla="*/ 0 w 72250"/>
              <a:gd name="connsiteY0" fmla="*/ 3657600 h 3657600"/>
              <a:gd name="connsiteX1" fmla="*/ 72250 w 72250"/>
              <a:gd name="connsiteY1" fmla="*/ 3657600 h 3657600"/>
              <a:gd name="connsiteX2" fmla="*/ 72250 w 72250"/>
              <a:gd name="connsiteY2" fmla="*/ 0 h 3657600"/>
              <a:gd name="connsiteX3" fmla="*/ 0 w 72250"/>
              <a:gd name="connsiteY3" fmla="*/ 0 h 3657600"/>
              <a:gd name="connsiteX4" fmla="*/ 0 w 7225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0" h="3657600">
                <a:moveTo>
                  <a:pt x="0" y="3657600"/>
                </a:moveTo>
                <a:lnTo>
                  <a:pt x="72250" y="3657600"/>
                </a:lnTo>
                <a:lnTo>
                  <a:pt x="7225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7"> 
				</p:cNvPr>
          <p:cNvSpPr/>
          <p:nvPr/>
        </p:nvSpPr>
        <p:spPr>
          <a:xfrm>
            <a:off x="638746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8"> 
				</p:cNvPr>
          <p:cNvSpPr/>
          <p:nvPr/>
        </p:nvSpPr>
        <p:spPr>
          <a:xfrm>
            <a:off x="711022" y="0"/>
            <a:ext cx="66636" cy="3657600"/>
          </a:xfrm>
          <a:custGeom>
            <a:avLst/>
            <a:gdLst>
              <a:gd name="connsiteX0" fmla="*/ 0 w 66636"/>
              <a:gd name="connsiteY0" fmla="*/ 3657600 h 3657600"/>
              <a:gd name="connsiteX1" fmla="*/ 66636 w 66636"/>
              <a:gd name="connsiteY1" fmla="*/ 3657600 h 3657600"/>
              <a:gd name="connsiteX2" fmla="*/ 66636 w 66636"/>
              <a:gd name="connsiteY2" fmla="*/ 0 h 3657600"/>
              <a:gd name="connsiteX3" fmla="*/ 0 w 66636"/>
              <a:gd name="connsiteY3" fmla="*/ 0 h 3657600"/>
              <a:gd name="connsiteX4" fmla="*/ 0 w 66636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6" h="3657600">
                <a:moveTo>
                  <a:pt x="0" y="3657600"/>
                </a:moveTo>
                <a:lnTo>
                  <a:pt x="66636" y="3657600"/>
                </a:lnTo>
                <a:lnTo>
                  <a:pt x="66636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9"> 
				</p:cNvPr>
          <p:cNvSpPr/>
          <p:nvPr/>
        </p:nvSpPr>
        <p:spPr>
          <a:xfrm>
            <a:off x="4146550" y="1504950"/>
            <a:ext cx="1339850" cy="2152650"/>
          </a:xfrm>
          <a:custGeom>
            <a:avLst/>
            <a:gdLst>
              <a:gd name="connsiteX0" fmla="*/ 15811 w 1339850"/>
              <a:gd name="connsiteY0" fmla="*/ 2152650 h 2152650"/>
              <a:gd name="connsiteX1" fmla="*/ 1339850 w 1339850"/>
              <a:gd name="connsiteY1" fmla="*/ 2152650 h 2152650"/>
              <a:gd name="connsiteX2" fmla="*/ 1339850 w 1339850"/>
              <a:gd name="connsiteY2" fmla="*/ 16929 h 2152650"/>
              <a:gd name="connsiteX3" fmla="*/ 15811 w 1339850"/>
              <a:gd name="connsiteY3" fmla="*/ 16929 h 2152650"/>
              <a:gd name="connsiteX4" fmla="*/ 15811 w 1339850"/>
              <a:gd name="connsiteY4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850" h="2152650">
                <a:moveTo>
                  <a:pt x="15811" y="2152650"/>
                </a:moveTo>
                <a:lnTo>
                  <a:pt x="1339850" y="2152650"/>
                </a:lnTo>
                <a:lnTo>
                  <a:pt x="1339850" y="16929"/>
                </a:lnTo>
                <a:lnTo>
                  <a:pt x="15811" y="16929"/>
                </a:lnTo>
                <a:lnTo>
                  <a:pt x="15811" y="2152650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2026920"/>
            <a:ext cx="106680" cy="121920"/>
          </a:xfrm>
          <a:prstGeom prst="rect">
            <a:avLst/>
          </a:prstGeom>
        </p:spPr>
      </p:pic>
      <p:pic>
        <p:nvPicPr>
          <p:cNvPr id="202" name="Picture 20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60" y="2217420"/>
            <a:ext cx="121920" cy="121920"/>
          </a:xfrm>
          <a:prstGeom prst="rect">
            <a:avLst/>
          </a:prstGeom>
        </p:spPr>
      </p:pic>
      <p:pic>
        <p:nvPicPr>
          <p:cNvPr id="203" name="Picture 20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860" y="2575560"/>
            <a:ext cx="121920" cy="121920"/>
          </a:xfrm>
          <a:prstGeom prst="rect">
            <a:avLst/>
          </a:prstGeom>
        </p:spPr>
      </p:pic>
      <p:pic>
        <p:nvPicPr>
          <p:cNvPr id="204" name="Picture 20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2750820"/>
            <a:ext cx="106680" cy="121920"/>
          </a:xfrm>
          <a:prstGeom prst="rect">
            <a:avLst/>
          </a:prstGeom>
        </p:spPr>
      </p:pic>
      <p:pic>
        <p:nvPicPr>
          <p:cNvPr id="205" name="Picture 20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860" y="2895600"/>
            <a:ext cx="121920" cy="106680"/>
          </a:xfrm>
          <a:prstGeom prst="rect">
            <a:avLst/>
          </a:prstGeom>
        </p:spPr>
      </p:pic>
      <p:pic>
        <p:nvPicPr>
          <p:cNvPr id="206" name="Picture 206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860" y="3009900"/>
            <a:ext cx="121920" cy="106680"/>
          </a:xfrm>
          <a:prstGeom prst="rect">
            <a:avLst/>
          </a:prstGeom>
        </p:spPr>
      </p:pic>
      <p:pic>
        <p:nvPicPr>
          <p:cNvPr id="207" name="Picture 207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9100" y="3108960"/>
            <a:ext cx="106680" cy="106680"/>
          </a:xfrm>
          <a:prstGeom prst="rect">
            <a:avLst/>
          </a:prstGeom>
        </p:spPr>
      </p:pic>
      <p:pic>
        <p:nvPicPr>
          <p:cNvPr id="208" name="Picture 208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900" y="0"/>
            <a:ext cx="1333500" cy="1752600"/>
          </a:xfrm>
          <a:prstGeom prst="rect">
            <a:avLst/>
          </a:prstGeom>
        </p:spPr>
      </p:pic>
      <p:sp>
        <p:nvSpPr>
          <p:cNvPr id="208" name="TextBox 208"/>
          <p:cNvSpPr txBox="1"/>
          <p:nvPr/>
        </p:nvSpPr>
        <p:spPr>
          <a:xfrm>
            <a:off x="909067" y="149138"/>
            <a:ext cx="3184911" cy="3295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70" dirty="0">
                <a:solidFill>
                  <a:srgbClr val="000000"/>
                </a:solidFill>
                <a:latin typeface="Times New Roman"/>
                <a:ea typeface="Times New Roman"/>
              </a:rPr>
              <a:t>Modelling</a:t>
            </a:r>
            <a:r>
              <a:rPr lang="en-US" altLang="zh-CN" sz="10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users:</a:t>
            </a:r>
            <a:r>
              <a:rPr lang="en-US" altLang="zh-CN" sz="1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dirty="0">
                <a:solidFill>
                  <a:srgbClr val="000000"/>
                </a:solidFill>
                <a:latin typeface="Times New Roman"/>
                <a:ea typeface="Times New Roman"/>
              </a:rPr>
              <a:t>Thoughtful</a:t>
            </a:r>
          </a:p>
          <a:p>
            <a:pPr hangingPunct="0" marL="0">
              <a:lnSpc>
                <a:spcPct val="93750"/>
              </a:lnSpc>
            </a:pP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optimistic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‘what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like’: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engaged,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motivated,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thoughtful</a:t>
            </a:r>
            <a:r>
              <a:rPr lang="en-US" altLang="zh-CN" sz="75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9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75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75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dirty="0">
                <a:solidFill>
                  <a:srgbClr val="000000"/>
                </a:solidFill>
                <a:latin typeface="Times New Roman"/>
                <a:ea typeface="Times New Roman"/>
              </a:rPr>
              <a:t>every</a:t>
            </a:r>
            <a:r>
              <a:rPr lang="en-US" altLang="zh-CN" sz="75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dirty="0">
                <a:solidFill>
                  <a:srgbClr val="000000"/>
                </a:solidFill>
                <a:latin typeface="Times New Roman"/>
                <a:ea typeface="Times New Roman"/>
              </a:rPr>
              <a:t>opportunity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5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5" dirty="0">
                <a:solidFill>
                  <a:srgbClr val="000000"/>
                </a:solidFill>
                <a:latin typeface="Times New Roman"/>
                <a:ea typeface="Times New Roman"/>
              </a:rPr>
              <a:t>world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5" dirty="0">
                <a:solidFill>
                  <a:srgbClr val="000000"/>
                </a:solidFill>
                <a:latin typeface="Times New Roman"/>
                <a:ea typeface="Times New Roman"/>
              </a:rPr>
              <a:t>around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dirty="0">
                <a:solidFill>
                  <a:srgbClr val="000000"/>
                </a:solidFill>
                <a:latin typeface="Times New Roman"/>
                <a:ea typeface="Times New Roman"/>
              </a:rPr>
              <a:t>impacts</a:t>
            </a:r>
            <a:r>
              <a:rPr lang="en-US" altLang="zh-CN" sz="75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Thoughtful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assumed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doing,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why,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attitudes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response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reasoned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arguments,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weight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evidence,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education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persuasive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rhetoric.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model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way,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you’ll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looking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provide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reasons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‘better’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others,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maybe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motivating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attitudes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subject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precursor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changing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mindfully.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perspective,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you‘ll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probably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giving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plenty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displays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explore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implications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doing,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world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around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better.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model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ourselves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thoughtful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users,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even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though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(if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we’re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honest)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always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fit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model.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probably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people: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knowing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appropriate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assume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mindful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not,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’success’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design.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least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naïve)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5" b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appreciate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working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opportunity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move</a:t>
            </a:r>
            <a:r>
              <a:rPr lang="en-US" altLang="zh-CN" sz="75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less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engaged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(pinball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shortcut)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mindset,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towards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reflective,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motivated,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thoughtful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relationship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product,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service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environment.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75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I’ve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listed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here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relevant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‘thoughtful’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model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trying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involved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interested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0" b="1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effects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system,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rather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assuming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5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everyone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already</a:t>
            </a:r>
            <a:r>
              <a:rPr lang="en-US" altLang="zh-CN" sz="75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cares.</a:t>
            </a:r>
          </a:p>
        </p:txBody>
      </p:sp>
      <p:sp>
        <p:nvSpPr>
          <p:cNvPr id="209" name="TextBox 209"/>
          <p:cNvSpPr txBox="1"/>
          <p:nvPr/>
        </p:nvSpPr>
        <p:spPr>
          <a:xfrm>
            <a:off x="4229100" y="1809887"/>
            <a:ext cx="1046245" cy="1470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65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‘thoughtful’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6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definitive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means.</a:t>
            </a:r>
          </a:p>
          <a:p>
            <a:pPr>
              <a:lnSpc>
                <a:spcPts val="600"/>
              </a:lnSpc>
            </a:pPr>
            <a:endParaRPr lang="en-US" dirty="0" smtClean="0"/>
          </a:p>
          <a:p>
            <a:pPr marL="0" indent="134106">
              <a:lnSpc>
                <a:spcPct val="100000"/>
              </a:lnSpc>
            </a:pP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Conditional</a:t>
            </a:r>
            <a:r>
              <a:rPr lang="en-US" altLang="zh-CN" sz="40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warnings</a:t>
            </a:r>
          </a:p>
          <a:p>
            <a:pPr hangingPunct="0" marL="134106">
              <a:lnSpc>
                <a:spcPct val="95416"/>
              </a:lnSpc>
            </a:pP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mean?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sure?</a:t>
            </a:r>
          </a:p>
          <a:p>
            <a:pPr hangingPunct="0" marL="134106">
              <a:lnSpc>
                <a:spcPct val="93333"/>
              </a:lnSpc>
              <a:spcBef>
                <a:spcPts val="110"/>
              </a:spcBef>
            </a:pP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form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-5" b="1" dirty="0">
                <a:solidFill>
                  <a:srgbClr val="000000"/>
                </a:solidFill>
                <a:latin typeface="Times New Roman"/>
                <a:ea typeface="Times New Roman"/>
              </a:rPr>
              <a:t>Kair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ea typeface="Times New Roman"/>
              </a:rPr>
              <a:t>os</a:t>
            </a:r>
          </a:p>
          <a:p>
            <a:pPr hangingPunct="0" marL="134106">
              <a:lnSpc>
                <a:spcPct val="88750"/>
              </a:lnSpc>
            </a:pP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Peer</a:t>
            </a:r>
            <a:r>
              <a:rPr lang="en-US" altLang="zh-CN" sz="400" spc="-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Real-time</a:t>
            </a:r>
            <a:r>
              <a:rPr lang="en-US" altLang="zh-CN" sz="400" spc="3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</a:p>
          <a:p>
            <a:pPr hangingPunct="0" marL="134106">
              <a:lnSpc>
                <a:spcPct val="95416"/>
              </a:lnSpc>
            </a:pP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Simulation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ea typeface="Times New Roman"/>
              </a:rPr>
              <a:t>feedforward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Summary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</a:p>
          <a:p>
            <a:pPr hangingPunct="0" marL="134106">
              <a:lnSpc>
                <a:spcPct val="95833"/>
              </a:lnSpc>
              <a:spcBef>
                <a:spcPts val="130"/>
              </a:spcBef>
            </a:pP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Leave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gaps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400" spc="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fill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Ro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le-playing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Story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telling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Nakedn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ess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Waterm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ea typeface="Times New Roman"/>
              </a:rPr>
              <a:t>arking</a:t>
            </a:r>
          </a:p>
          <a:p>
            <a:pPr hangingPunct="0" marL="134106">
              <a:lnSpc>
                <a:spcPct val="95833"/>
              </a:lnSpc>
              <a:spcBef>
                <a:spcPts val="175"/>
              </a:spcBef>
            </a:pP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Emotional</a:t>
            </a:r>
            <a:r>
              <a:rPr lang="en-US" altLang="zh-CN" sz="400" spc="-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engagement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Provoke</a:t>
            </a:r>
            <a:r>
              <a:rPr lang="en-US" altLang="zh-CN" sz="4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empathy</a:t>
            </a:r>
          </a:p>
          <a:p>
            <a:pPr hangingPunct="0" marL="134106">
              <a:lnSpc>
                <a:spcPct val="103750"/>
              </a:lnSpc>
            </a:pPr>
            <a:r>
              <a:rPr lang="en-US" altLang="zh-CN" sz="400" spc="10" b="1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cut,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choose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Sur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veillance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Peerveillan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ce</a:t>
            </a:r>
            <a:r>
              <a:rPr lang="en-US" altLang="zh-CN" sz="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4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Sousveilla</a:t>
            </a:r>
            <a:r>
              <a:rPr lang="en-US" altLang="zh-CN" sz="4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nce</a:t>
            </a:r>
          </a:p>
        </p:txBody>
      </p:sp>
      <p:sp>
        <p:nvSpPr>
          <p:cNvPr id="210" name="TextBox 210"/>
          <p:cNvSpPr txBox="1"/>
          <p:nvPr/>
        </p:nvSpPr>
        <p:spPr>
          <a:xfrm rot="16200000">
            <a:off x="4564700" y="2580970"/>
            <a:ext cx="1479514" cy="50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Photograph</a:t>
            </a:r>
            <a:r>
              <a:rPr lang="en-US" altLang="zh-CN" sz="4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4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Esther</a:t>
            </a:r>
            <a:r>
              <a:rPr lang="en-US" altLang="zh-CN" sz="4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Dyson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4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Flickr,</a:t>
            </a:r>
            <a:r>
              <a:rPr lang="en-US" altLang="zh-CN" sz="4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CC-BY-NC</a:t>
            </a:r>
            <a:r>
              <a:rPr lang="en-US" altLang="zh-CN" sz="4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licensed,</a:t>
            </a:r>
          </a:p>
        </p:txBody>
      </p:sp>
      <p:sp>
        <p:nvSpPr>
          <p:cNvPr id="211" name="TextBox 211"/>
          <p:cNvSpPr txBox="1"/>
          <p:nvPr/>
        </p:nvSpPr>
        <p:spPr>
          <a:xfrm rot="16200000">
            <a:off x="4718601" y="2684071"/>
            <a:ext cx="1273312" cy="50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http://www.flickr.com/photos/edyson/87566058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Picture 73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464820"/>
            <a:ext cx="3390900" cy="3459480"/>
          </a:xfrm>
          <a:prstGeom prst="rect">
            <a:avLst/>
          </a:prstGeom>
        </p:spPr>
      </p:pic>
      <p:sp>
        <p:nvSpPr>
          <p:cNvPr id="732" name="Freeform 73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Freeform 73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19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Freeform 734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Freeform 735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Freeform 736"> 
				</p:cNvPr>
          <p:cNvSpPr/>
          <p:nvPr/>
        </p:nvSpPr>
        <p:spPr>
          <a:xfrm>
            <a:off x="0" y="0"/>
            <a:ext cx="3323170" cy="664642"/>
          </a:xfrm>
          <a:custGeom>
            <a:avLst/>
            <a:gdLst>
              <a:gd name="connsiteX0" fmla="*/ 0 w 3323170"/>
              <a:gd name="connsiteY0" fmla="*/ 664642 h 664642"/>
              <a:gd name="connsiteX1" fmla="*/ 3323170 w 3323170"/>
              <a:gd name="connsiteY1" fmla="*/ 664642 h 664642"/>
              <a:gd name="connsiteX2" fmla="*/ 3323170 w 3323170"/>
              <a:gd name="connsiteY2" fmla="*/ 0 h 664642"/>
              <a:gd name="connsiteX3" fmla="*/ 0 w 3323170"/>
              <a:gd name="connsiteY3" fmla="*/ 0 h 664642"/>
              <a:gd name="connsiteX4" fmla="*/ 0 w 332317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70" h="664642">
                <a:moveTo>
                  <a:pt x="0" y="664642"/>
                </a:moveTo>
                <a:lnTo>
                  <a:pt x="3323170" y="664642"/>
                </a:lnTo>
                <a:lnTo>
                  <a:pt x="332317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Freeform 737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12 w 431800"/>
              <a:gd name="connsiteY0" fmla="*/ 359498 h 355600"/>
              <a:gd name="connsiteX1" fmla="*/ 438896 w 431800"/>
              <a:gd name="connsiteY1" fmla="*/ 359498 h 355600"/>
              <a:gd name="connsiteX2" fmla="*/ 438896 w 431800"/>
              <a:gd name="connsiteY2" fmla="*/ 29642 h 355600"/>
              <a:gd name="connsiteX3" fmla="*/ 25412 w 431800"/>
              <a:gd name="connsiteY3" fmla="*/ 29642 h 355600"/>
              <a:gd name="connsiteX4" fmla="*/ 25412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12" y="359498"/>
                </a:moveTo>
                <a:lnTo>
                  <a:pt x="438896" y="359498"/>
                </a:lnTo>
                <a:lnTo>
                  <a:pt x="438896" y="29642"/>
                </a:lnTo>
                <a:lnTo>
                  <a:pt x="25412" y="29642"/>
                </a:lnTo>
                <a:lnTo>
                  <a:pt x="25412" y="359498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Freeform 738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13 w 431800"/>
              <a:gd name="connsiteY0" fmla="*/ 359498 h 355600"/>
              <a:gd name="connsiteX1" fmla="*/ 438896 w 431800"/>
              <a:gd name="connsiteY1" fmla="*/ 359498 h 355600"/>
              <a:gd name="connsiteX2" fmla="*/ 438896 w 431800"/>
              <a:gd name="connsiteY2" fmla="*/ 29641 h 355600"/>
              <a:gd name="connsiteX3" fmla="*/ 25413 w 431800"/>
              <a:gd name="connsiteY3" fmla="*/ 29641 h 355600"/>
              <a:gd name="connsiteX4" fmla="*/ 25413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13" y="359498"/>
                </a:moveTo>
                <a:lnTo>
                  <a:pt x="438896" y="359498"/>
                </a:lnTo>
                <a:lnTo>
                  <a:pt x="438896" y="29641"/>
                </a:lnTo>
                <a:lnTo>
                  <a:pt x="25413" y="29641"/>
                </a:lnTo>
                <a:lnTo>
                  <a:pt x="25413" y="3594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Freeform 739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0" name="Freeform 740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TextBox 741"/>
          <p:cNvSpPr txBox="1"/>
          <p:nvPr/>
        </p:nvSpPr>
        <p:spPr>
          <a:xfrm>
            <a:off x="96529" y="123348"/>
            <a:ext cx="3245261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120" b="1" dirty="0">
                <a:solidFill>
                  <a:srgbClr val="fefefe"/>
                </a:solidFill>
                <a:latin typeface="Times New Roman"/>
                <a:ea typeface="Times New Roman"/>
              </a:rPr>
              <a:t>Implied</a:t>
            </a:r>
            <a:r>
              <a:rPr lang="en-US" altLang="zh-CN" sz="2900" spc="-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120" b="1" dirty="0">
                <a:solidFill>
                  <a:srgbClr val="fefefe"/>
                </a:solidFill>
                <a:latin typeface="Times New Roman"/>
                <a:ea typeface="Times New Roman"/>
              </a:rPr>
              <a:t>sequences</a:t>
            </a:r>
          </a:p>
        </p:txBody>
      </p:sp>
      <p:sp>
        <p:nvSpPr>
          <p:cNvPr id="742" name="TextBox 742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43" name="TextBox 743"/>
          <p:cNvSpPr txBox="1"/>
          <p:nvPr/>
        </p:nvSpPr>
        <p:spPr>
          <a:xfrm>
            <a:off x="120178" y="863257"/>
            <a:ext cx="2089712" cy="2927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there’s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0" dirty="0">
                <a:solidFill>
                  <a:srgbClr val="000000"/>
                </a:solidFill>
                <a:latin typeface="Times New Roman"/>
                <a:ea typeface="Times New Roman"/>
              </a:rPr>
              <a:t>sequence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follow,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3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900" spc="-18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0" dirty="0">
                <a:solidFill>
                  <a:srgbClr val="000000"/>
                </a:solidFill>
                <a:latin typeface="Times New Roman"/>
                <a:ea typeface="Times New Roman"/>
              </a:rPr>
              <a:t>layout</a:t>
            </a:r>
            <a:r>
              <a:rPr lang="en-US" altLang="zh-CN" sz="1900" spc="-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0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5" dirty="0">
                <a:solidFill>
                  <a:srgbClr val="000000"/>
                </a:solidFill>
                <a:latin typeface="Times New Roman"/>
                <a:ea typeface="Times New Roman"/>
              </a:rPr>
              <a:t>el</a:t>
            </a:r>
            <a:r>
              <a:rPr lang="en-US" altLang="zh-CN" sz="1900" spc="190" dirty="0">
                <a:solidFill>
                  <a:srgbClr val="000000"/>
                </a:solidFill>
                <a:latin typeface="Times New Roman"/>
                <a:ea typeface="Times New Roman"/>
              </a:rPr>
              <a:t>ements?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2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East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German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rail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ticket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machine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order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interface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used,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sequential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layout</a:t>
            </a:r>
          </a:p>
        </p:txBody>
      </p:sp>
      <p:sp>
        <p:nvSpPr>
          <p:cNvPr id="744" name="TextBox 74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Picture 74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746" name="Freeform 74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Freeform 74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Freeform 748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TextBox 749"/>
          <p:cNvSpPr txBox="1"/>
          <p:nvPr/>
        </p:nvSpPr>
        <p:spPr>
          <a:xfrm>
            <a:off x="96529" y="123348"/>
            <a:ext cx="1908258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Metapho</a:t>
            </a:r>
            <a:r>
              <a:rPr lang="en-US" altLang="zh-CN" sz="29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rs</a:t>
            </a:r>
          </a:p>
        </p:txBody>
      </p:sp>
      <p:sp>
        <p:nvSpPr>
          <p:cNvPr id="750" name="TextBox 750"/>
          <p:cNvSpPr txBox="1"/>
          <p:nvPr/>
        </p:nvSpPr>
        <p:spPr>
          <a:xfrm>
            <a:off x="5021110" y="142960"/>
            <a:ext cx="391876" cy="5324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431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51" name="TextBox 751"/>
          <p:cNvSpPr txBox="1"/>
          <p:nvPr/>
        </p:nvSpPr>
        <p:spPr>
          <a:xfrm>
            <a:off x="120178" y="891135"/>
            <a:ext cx="2024133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employ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metaphor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analogy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-2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0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familiar,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18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way?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Tipjar.com,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launched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late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1990s,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was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simple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micropayment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systems,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familiar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metaphor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tip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jar</a:t>
            </a:r>
          </a:p>
        </p:txBody>
      </p:sp>
      <p:sp>
        <p:nvSpPr>
          <p:cNvPr id="752" name="TextBox 752"/>
          <p:cNvSpPr txBox="1"/>
          <p:nvPr/>
        </p:nvSpPr>
        <p:spPr>
          <a:xfrm>
            <a:off x="5031085" y="3516341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Picture 7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754" name="Freeform 75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Freeform 75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Freeform 756"> 
				</p:cNvPr>
          <p:cNvSpPr/>
          <p:nvPr/>
        </p:nvSpPr>
        <p:spPr>
          <a:xfrm>
            <a:off x="0" y="0"/>
            <a:ext cx="3560229" cy="664642"/>
          </a:xfrm>
          <a:custGeom>
            <a:avLst/>
            <a:gdLst>
              <a:gd name="connsiteX0" fmla="*/ 0 w 3560229"/>
              <a:gd name="connsiteY0" fmla="*/ 664642 h 664642"/>
              <a:gd name="connsiteX1" fmla="*/ 3560229 w 3560229"/>
              <a:gd name="connsiteY1" fmla="*/ 664642 h 664642"/>
              <a:gd name="connsiteX2" fmla="*/ 3560229 w 3560229"/>
              <a:gd name="connsiteY2" fmla="*/ 0 h 664642"/>
              <a:gd name="connsiteX3" fmla="*/ 0 w 3560229"/>
              <a:gd name="connsiteY3" fmla="*/ 0 h 664642"/>
              <a:gd name="connsiteX4" fmla="*/ 0 w 35602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0229" h="664642">
                <a:moveTo>
                  <a:pt x="0" y="664642"/>
                </a:moveTo>
                <a:lnTo>
                  <a:pt x="3560229" y="664642"/>
                </a:lnTo>
                <a:lnTo>
                  <a:pt x="35602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" name="TextBox 757"/>
          <p:cNvSpPr txBox="1"/>
          <p:nvPr/>
        </p:nvSpPr>
        <p:spPr>
          <a:xfrm>
            <a:off x="96529" y="123348"/>
            <a:ext cx="3478177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-40" b="1" dirty="0">
                <a:solidFill>
                  <a:srgbClr val="fefefe"/>
                </a:solidFill>
                <a:latin typeface="Times New Roman"/>
                <a:ea typeface="Times New Roman"/>
              </a:rPr>
              <a:t>Mimicry</a:t>
            </a:r>
            <a:r>
              <a:rPr lang="en-US" altLang="zh-CN" sz="2900" spc="-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-50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900" spc="-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-35" b="1" dirty="0">
                <a:solidFill>
                  <a:srgbClr val="fefefe"/>
                </a:solidFill>
                <a:latin typeface="Times New Roman"/>
                <a:ea typeface="Times New Roman"/>
              </a:rPr>
              <a:t>mirroring</a:t>
            </a:r>
          </a:p>
        </p:txBody>
      </p:sp>
      <p:sp>
        <p:nvSpPr>
          <p:cNvPr id="758" name="TextBox 758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59" name="TextBox 759"/>
          <p:cNvSpPr txBox="1"/>
          <p:nvPr/>
        </p:nvSpPr>
        <p:spPr>
          <a:xfrm>
            <a:off x="120178" y="891135"/>
            <a:ext cx="2106727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mirror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mimic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user’s</a:t>
            </a:r>
            <a:r>
              <a:rPr lang="en-US" altLang="zh-CN" sz="1800" spc="-2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mood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way,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engagement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18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feels?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7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Chatbots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evolved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beyond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classic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ELIZA,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engineering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attacks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extract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deliver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malware</a:t>
            </a:r>
          </a:p>
        </p:txBody>
      </p:sp>
      <p:sp>
        <p:nvSpPr>
          <p:cNvPr id="760" name="TextBox 760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Picture 76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762" name="Freeform 76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Freeform 76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Freeform 764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TextBox 765"/>
          <p:cNvSpPr txBox="1"/>
          <p:nvPr/>
        </p:nvSpPr>
        <p:spPr>
          <a:xfrm>
            <a:off x="96529" y="112225"/>
            <a:ext cx="1120783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Mo</a:t>
            </a:r>
            <a:r>
              <a:rPr lang="en-US" altLang="zh-CN" sz="30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od</a:t>
            </a:r>
          </a:p>
        </p:txBody>
      </p:sp>
      <p:sp>
        <p:nvSpPr>
          <p:cNvPr id="766" name="TextBox 766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67" name="TextBox 767"/>
          <p:cNvSpPr txBox="1"/>
          <p:nvPr/>
        </p:nvSpPr>
        <p:spPr>
          <a:xfrm>
            <a:off x="120178" y="891135"/>
            <a:ext cx="2061195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colour,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sensory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stimuli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mood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user’s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18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system?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7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Changes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hue,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saturation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brightness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moods: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room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choose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stay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in?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(assuming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bed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was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made!)</a:t>
            </a:r>
          </a:p>
        </p:txBody>
      </p:sp>
      <p:sp>
        <p:nvSpPr>
          <p:cNvPr id="768" name="TextBox 768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Picture 77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770" name="Freeform 77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Freeform 77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Freeform 772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TextBox 773"/>
          <p:cNvSpPr txBox="1"/>
          <p:nvPr/>
        </p:nvSpPr>
        <p:spPr>
          <a:xfrm>
            <a:off x="96529" y="112225"/>
            <a:ext cx="2076894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90" b="1" dirty="0">
                <a:solidFill>
                  <a:srgbClr val="fefefe"/>
                </a:solidFill>
                <a:latin typeface="Times New Roman"/>
                <a:ea typeface="Times New Roman"/>
              </a:rPr>
              <a:t>Na</a:t>
            </a:r>
            <a:r>
              <a:rPr lang="en-US" altLang="zh-CN" sz="3000" spc="185" b="1" dirty="0">
                <a:solidFill>
                  <a:srgbClr val="fefefe"/>
                </a:solidFill>
                <a:latin typeface="Times New Roman"/>
                <a:ea typeface="Times New Roman"/>
              </a:rPr>
              <a:t>kedness</a:t>
            </a:r>
          </a:p>
        </p:txBody>
      </p:sp>
      <p:sp>
        <p:nvSpPr>
          <p:cNvPr id="774" name="TextBox 774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75" name="TextBox 775"/>
          <p:cNvSpPr txBox="1"/>
          <p:nvPr/>
        </p:nvSpPr>
        <p:spPr>
          <a:xfrm>
            <a:off x="120178" y="891135"/>
            <a:ext cx="2105388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remove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cues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granted,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doing?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‘Naked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roads’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signage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markings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removed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encourage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pedestrians,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cyclists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drivers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other’s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presence</a:t>
            </a:r>
          </a:p>
        </p:txBody>
      </p:sp>
      <p:sp>
        <p:nvSpPr>
          <p:cNvPr id="776" name="TextBox 776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Picture 77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778" name="Freeform 77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Freeform 77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Freeform 780"> 
				</p:cNvPr>
          <p:cNvSpPr/>
          <p:nvPr/>
        </p:nvSpPr>
        <p:spPr>
          <a:xfrm>
            <a:off x="0" y="0"/>
            <a:ext cx="3543300" cy="664642"/>
          </a:xfrm>
          <a:custGeom>
            <a:avLst/>
            <a:gdLst>
              <a:gd name="connsiteX0" fmla="*/ 0 w 3543300"/>
              <a:gd name="connsiteY0" fmla="*/ 664642 h 664642"/>
              <a:gd name="connsiteX1" fmla="*/ 3543300 w 3543300"/>
              <a:gd name="connsiteY1" fmla="*/ 664642 h 664642"/>
              <a:gd name="connsiteX2" fmla="*/ 3543300 w 3543300"/>
              <a:gd name="connsiteY2" fmla="*/ 0 h 664642"/>
              <a:gd name="connsiteX3" fmla="*/ 0 w 3543300"/>
              <a:gd name="connsiteY3" fmla="*/ 0 h 664642"/>
              <a:gd name="connsiteX4" fmla="*/ 0 w 35433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300" h="664642">
                <a:moveTo>
                  <a:pt x="0" y="664642"/>
                </a:moveTo>
                <a:lnTo>
                  <a:pt x="3543300" y="664642"/>
                </a:lnTo>
                <a:lnTo>
                  <a:pt x="35433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TextBox 781"/>
          <p:cNvSpPr txBox="1"/>
          <p:nvPr/>
        </p:nvSpPr>
        <p:spPr>
          <a:xfrm>
            <a:off x="96529" y="134472"/>
            <a:ext cx="345265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Perceived</a:t>
            </a:r>
            <a:r>
              <a:rPr lang="en-US" altLang="zh-CN" sz="2800" spc="-18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affordances</a:t>
            </a:r>
          </a:p>
        </p:txBody>
      </p:sp>
      <p:sp>
        <p:nvSpPr>
          <p:cNvPr id="782" name="TextBox 782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83" name="TextBox 783"/>
          <p:cNvSpPr txBox="1"/>
          <p:nvPr/>
        </p:nvSpPr>
        <p:spPr>
          <a:xfrm>
            <a:off x="120178" y="891135"/>
            <a:ext cx="2090046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</a:p>
          <a:p>
            <a:pPr hangingPunct="0" marL="0">
              <a:lnSpc>
                <a:spcPct val="99583"/>
              </a:lnSpc>
            </a:pP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form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suggest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8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constraints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action)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users?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Reshaping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holes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bins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match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‘form’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types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waste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shown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recycling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levels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significantly</a:t>
            </a:r>
          </a:p>
        </p:txBody>
      </p:sp>
      <p:sp>
        <p:nvSpPr>
          <p:cNvPr id="784" name="TextBox 78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Picture 7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786" name="Freeform 78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Freeform 78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Freeform 788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TextBox 789"/>
          <p:cNvSpPr txBox="1"/>
          <p:nvPr/>
        </p:nvSpPr>
        <p:spPr>
          <a:xfrm>
            <a:off x="96529" y="123348"/>
            <a:ext cx="2675869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Possibility</a:t>
            </a:r>
            <a:r>
              <a:rPr lang="en-US" altLang="zh-CN" sz="2900" spc="-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trees</a:t>
            </a:r>
          </a:p>
        </p:txBody>
      </p:sp>
      <p:sp>
        <p:nvSpPr>
          <p:cNvPr id="790" name="TextBox 790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91" name="TextBox 791"/>
          <p:cNvSpPr txBox="1"/>
          <p:nvPr/>
        </p:nvSpPr>
        <p:spPr>
          <a:xfrm>
            <a:off x="120178" y="891135"/>
            <a:ext cx="2127257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‘map’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routes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goals?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Presenting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simplified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poss-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ibilities,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transport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maps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perceptions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geography,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promote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certain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routes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</a:p>
        </p:txBody>
      </p:sp>
      <p:sp>
        <p:nvSpPr>
          <p:cNvPr id="792" name="TextBox 792"/>
          <p:cNvSpPr txBox="1"/>
          <p:nvPr/>
        </p:nvSpPr>
        <p:spPr>
          <a:xfrm>
            <a:off x="5030894" y="33260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Picture 79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794" name="Freeform 79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Freeform 79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Freeform 796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TextBox 797"/>
          <p:cNvSpPr txBox="1"/>
          <p:nvPr/>
        </p:nvSpPr>
        <p:spPr>
          <a:xfrm>
            <a:off x="96529" y="123348"/>
            <a:ext cx="2047533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Promi</a:t>
            </a:r>
            <a:r>
              <a:rPr lang="en-US" altLang="zh-CN" sz="29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nence</a:t>
            </a:r>
          </a:p>
        </p:txBody>
      </p:sp>
      <p:sp>
        <p:nvSpPr>
          <p:cNvPr id="798" name="TextBox 798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799" name="TextBox 799"/>
          <p:cNvSpPr txBox="1"/>
          <p:nvPr/>
        </p:nvSpPr>
        <p:spPr>
          <a:xfrm>
            <a:off x="120178" y="891135"/>
            <a:ext cx="2122723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direct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attention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want,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prominent,</a:t>
            </a:r>
            <a:r>
              <a:rPr lang="en-US" altLang="zh-CN" sz="1800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obvious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exaggerated?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‘big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button’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common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prominent.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Here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London’s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DLR,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recessed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avoid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accidental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presses</a:t>
            </a:r>
          </a:p>
        </p:txBody>
      </p:sp>
      <p:sp>
        <p:nvSpPr>
          <p:cNvPr id="800" name="TextBox 800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Picture 80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802" name="Freeform 80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Freeform 80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Freeform 804"> 
				</p:cNvPr>
          <p:cNvSpPr/>
          <p:nvPr/>
        </p:nvSpPr>
        <p:spPr>
          <a:xfrm>
            <a:off x="0" y="0"/>
            <a:ext cx="3644900" cy="664642"/>
          </a:xfrm>
          <a:custGeom>
            <a:avLst/>
            <a:gdLst>
              <a:gd name="connsiteX0" fmla="*/ 0 w 3644900"/>
              <a:gd name="connsiteY0" fmla="*/ 664642 h 664642"/>
              <a:gd name="connsiteX1" fmla="*/ 3644900 w 3644900"/>
              <a:gd name="connsiteY1" fmla="*/ 664642 h 664642"/>
              <a:gd name="connsiteX2" fmla="*/ 3644900 w 3644900"/>
              <a:gd name="connsiteY2" fmla="*/ 0 h 664642"/>
              <a:gd name="connsiteX3" fmla="*/ 0 w 3644900"/>
              <a:gd name="connsiteY3" fmla="*/ 0 h 664642"/>
              <a:gd name="connsiteX4" fmla="*/ 0 w 36449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900" h="664642">
                <a:moveTo>
                  <a:pt x="0" y="664642"/>
                </a:moveTo>
                <a:lnTo>
                  <a:pt x="3644900" y="664642"/>
                </a:lnTo>
                <a:lnTo>
                  <a:pt x="36449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TextBox 805"/>
          <p:cNvSpPr txBox="1"/>
          <p:nvPr/>
        </p:nvSpPr>
        <p:spPr>
          <a:xfrm>
            <a:off x="96529" y="123348"/>
            <a:ext cx="3556773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-30" b="1" dirty="0">
                <a:solidFill>
                  <a:srgbClr val="fefefe"/>
                </a:solidFill>
                <a:latin typeface="Times New Roman"/>
                <a:ea typeface="Times New Roman"/>
              </a:rPr>
              <a:t>Proximity</a:t>
            </a:r>
            <a:r>
              <a:rPr lang="en-US" altLang="zh-CN" sz="2900" spc="-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-25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900" spc="-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-30" b="1" dirty="0">
                <a:solidFill>
                  <a:srgbClr val="fefefe"/>
                </a:solidFill>
                <a:latin typeface="Times New Roman"/>
                <a:ea typeface="Times New Roman"/>
              </a:rPr>
              <a:t>grouping</a:t>
            </a:r>
          </a:p>
        </p:txBody>
      </p:sp>
      <p:sp>
        <p:nvSpPr>
          <p:cNvPr id="806" name="TextBox 806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807" name="TextBox 807"/>
          <p:cNvSpPr txBox="1"/>
          <p:nvPr/>
        </p:nvSpPr>
        <p:spPr>
          <a:xfrm>
            <a:off x="120178" y="913995"/>
            <a:ext cx="1997082" cy="28767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perceive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similar</a:t>
            </a:r>
          </a:p>
          <a:p>
            <a:pPr hangingPunct="0" marL="0">
              <a:lnSpc>
                <a:spcPct val="95416"/>
              </a:lnSpc>
              <a:spcBef>
                <a:spcPts val="270"/>
              </a:spcBef>
            </a:pP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together?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75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supply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controls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pairs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(coarse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10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fine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voltage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adjustment,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9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output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terminals)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explicitly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grouped</a:t>
            </a:r>
          </a:p>
        </p:txBody>
      </p:sp>
      <p:sp>
        <p:nvSpPr>
          <p:cNvPr id="808" name="TextBox 808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Picture 8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810" name="Freeform 81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Freeform 81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2" name="Freeform 812"> 
				</p:cNvPr>
          <p:cNvSpPr/>
          <p:nvPr/>
        </p:nvSpPr>
        <p:spPr>
          <a:xfrm>
            <a:off x="0" y="0"/>
            <a:ext cx="3848100" cy="664642"/>
          </a:xfrm>
          <a:custGeom>
            <a:avLst/>
            <a:gdLst>
              <a:gd name="connsiteX0" fmla="*/ 0 w 3848100"/>
              <a:gd name="connsiteY0" fmla="*/ 664642 h 664642"/>
              <a:gd name="connsiteX1" fmla="*/ 3848100 w 3848100"/>
              <a:gd name="connsiteY1" fmla="*/ 664642 h 664642"/>
              <a:gd name="connsiteX2" fmla="*/ 3848100 w 3848100"/>
              <a:gd name="connsiteY2" fmla="*/ 0 h 664642"/>
              <a:gd name="connsiteX3" fmla="*/ 0 w 3848100"/>
              <a:gd name="connsiteY3" fmla="*/ 0 h 664642"/>
              <a:gd name="connsiteX4" fmla="*/ 0 w 38481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8100" h="664642">
                <a:moveTo>
                  <a:pt x="0" y="664642"/>
                </a:moveTo>
                <a:lnTo>
                  <a:pt x="3848100" y="664642"/>
                </a:lnTo>
                <a:lnTo>
                  <a:pt x="38481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TextBox 813"/>
          <p:cNvSpPr txBox="1"/>
          <p:nvPr/>
        </p:nvSpPr>
        <p:spPr>
          <a:xfrm>
            <a:off x="96529" y="134472"/>
            <a:ext cx="3747767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Seductive</a:t>
            </a:r>
            <a:r>
              <a:rPr lang="en-US" altLang="zh-CN" sz="2800" spc="-10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atmospherics</a:t>
            </a:r>
          </a:p>
        </p:txBody>
      </p:sp>
      <p:sp>
        <p:nvSpPr>
          <p:cNvPr id="814" name="TextBox 814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815" name="TextBox 815"/>
          <p:cNvSpPr txBox="1"/>
          <p:nvPr/>
        </p:nvSpPr>
        <p:spPr>
          <a:xfrm>
            <a:off x="120178" y="891135"/>
            <a:ext cx="2091653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ambient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sensory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effects</a:t>
            </a:r>
            <a:r>
              <a:rPr lang="en-US" altLang="zh-CN" sz="18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(sound,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light,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smell,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etc)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encourage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interact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behave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-5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80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65" dirty="0">
                <a:solidFill>
                  <a:srgbClr val="000000"/>
                </a:solidFill>
                <a:latin typeface="Times New Roman"/>
                <a:ea typeface="Times New Roman"/>
              </a:rPr>
              <a:t>you’d</a:t>
            </a:r>
            <a:r>
              <a:rPr lang="en-US" altLang="zh-CN" sz="18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ea typeface="Times New Roman"/>
              </a:rPr>
              <a:t>like?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distinctive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‘Subway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smell’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by-product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baking,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intentional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‘scent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branding’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incr-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easingly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common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retail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</a:p>
        </p:txBody>
      </p:sp>
      <p:sp>
        <p:nvSpPr>
          <p:cNvPr id="816" name="TextBox 816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reeform 212"> 
				</p:cNvPr>
          <p:cNvSpPr/>
          <p:nvPr/>
        </p:nvSpPr>
        <p:spPr>
          <a:xfrm>
            <a:off x="412750" y="1377950"/>
            <a:ext cx="5073650" cy="2076450"/>
          </a:xfrm>
          <a:custGeom>
            <a:avLst/>
            <a:gdLst>
              <a:gd name="connsiteX0" fmla="*/ 5073650 w 5073650"/>
              <a:gd name="connsiteY0" fmla="*/ 2080692 h 2076450"/>
              <a:gd name="connsiteX1" fmla="*/ 9182 w 5073650"/>
              <a:gd name="connsiteY1" fmla="*/ 2080692 h 2076450"/>
              <a:gd name="connsiteX2" fmla="*/ 9182 w 5073650"/>
              <a:gd name="connsiteY2" fmla="*/ 14821 h 2076450"/>
              <a:gd name="connsiteX3" fmla="*/ 5073650 w 5073650"/>
              <a:gd name="connsiteY3" fmla="*/ 14821 h 2076450"/>
              <a:gd name="connsiteX4" fmla="*/ 5073650 w 5073650"/>
              <a:gd name="connsiteY4" fmla="*/ 2080692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3650" h="2076450">
                <a:moveTo>
                  <a:pt x="5073650" y="2080692"/>
                </a:moveTo>
                <a:lnTo>
                  <a:pt x="9182" y="2080692"/>
                </a:lnTo>
                <a:lnTo>
                  <a:pt x="9182" y="14821"/>
                </a:lnTo>
                <a:lnTo>
                  <a:pt x="5073650" y="14821"/>
                </a:lnTo>
                <a:lnTo>
                  <a:pt x="5073650" y="2080692"/>
                </a:lnTo>
                <a:close/>
              </a:path>
            </a:pathLst>
          </a:custGeom>
          <a:solidFill>
            <a:srgbClr val="e9e9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3"> 
				</p:cNvPr>
          <p:cNvSpPr/>
          <p:nvPr/>
        </p:nvSpPr>
        <p:spPr>
          <a:xfrm>
            <a:off x="205105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4"> 
				</p:cNvPr>
          <p:cNvSpPr/>
          <p:nvPr/>
        </p:nvSpPr>
        <p:spPr>
          <a:xfrm>
            <a:off x="277380" y="0"/>
            <a:ext cx="72263" cy="3657600"/>
          </a:xfrm>
          <a:custGeom>
            <a:avLst/>
            <a:gdLst>
              <a:gd name="connsiteX0" fmla="*/ 0 w 72263"/>
              <a:gd name="connsiteY0" fmla="*/ 3657600 h 3657600"/>
              <a:gd name="connsiteX1" fmla="*/ 72263 w 72263"/>
              <a:gd name="connsiteY1" fmla="*/ 3657600 h 3657600"/>
              <a:gd name="connsiteX2" fmla="*/ 72263 w 72263"/>
              <a:gd name="connsiteY2" fmla="*/ 0 h 3657600"/>
              <a:gd name="connsiteX3" fmla="*/ 0 w 72263"/>
              <a:gd name="connsiteY3" fmla="*/ 0 h 3657600"/>
              <a:gd name="connsiteX4" fmla="*/ 0 w 72263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3" h="3657600">
                <a:moveTo>
                  <a:pt x="0" y="3657600"/>
                </a:moveTo>
                <a:lnTo>
                  <a:pt x="72263" y="3657600"/>
                </a:lnTo>
                <a:lnTo>
                  <a:pt x="72263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5"> 
				</p:cNvPr>
          <p:cNvSpPr/>
          <p:nvPr/>
        </p:nvSpPr>
        <p:spPr>
          <a:xfrm>
            <a:off x="349643" y="0"/>
            <a:ext cx="72288" cy="3657460"/>
          </a:xfrm>
          <a:custGeom>
            <a:avLst/>
            <a:gdLst>
              <a:gd name="connsiteX0" fmla="*/ 72288 w 72288"/>
              <a:gd name="connsiteY0" fmla="*/ 3657460 h 3657460"/>
              <a:gd name="connsiteX1" fmla="*/ 0 w 72288"/>
              <a:gd name="connsiteY1" fmla="*/ 3657460 h 3657460"/>
              <a:gd name="connsiteX2" fmla="*/ 0 w 72288"/>
              <a:gd name="connsiteY2" fmla="*/ 0 h 3657460"/>
              <a:gd name="connsiteX3" fmla="*/ 72288 w 72288"/>
              <a:gd name="connsiteY3" fmla="*/ 0 h 3657460"/>
              <a:gd name="connsiteX4" fmla="*/ 72288 w 72288"/>
              <a:gd name="connsiteY4" fmla="*/ 3657460 h 36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460">
                <a:moveTo>
                  <a:pt x="72288" y="3657460"/>
                </a:moveTo>
                <a:lnTo>
                  <a:pt x="0" y="3657460"/>
                </a:lnTo>
                <a:lnTo>
                  <a:pt x="0" y="0"/>
                </a:lnTo>
                <a:lnTo>
                  <a:pt x="72288" y="0"/>
                </a:lnTo>
                <a:lnTo>
                  <a:pt x="72288" y="3657460"/>
                </a:ln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6"> 
				</p:cNvPr>
          <p:cNvSpPr/>
          <p:nvPr/>
        </p:nvSpPr>
        <p:spPr>
          <a:xfrm>
            <a:off x="421932" y="0"/>
            <a:ext cx="72275" cy="3657600"/>
          </a:xfrm>
          <a:custGeom>
            <a:avLst/>
            <a:gdLst>
              <a:gd name="connsiteX0" fmla="*/ 0 w 72275"/>
              <a:gd name="connsiteY0" fmla="*/ 3657600 h 3657600"/>
              <a:gd name="connsiteX1" fmla="*/ 72275 w 72275"/>
              <a:gd name="connsiteY1" fmla="*/ 3657600 h 3657600"/>
              <a:gd name="connsiteX2" fmla="*/ 72275 w 72275"/>
              <a:gd name="connsiteY2" fmla="*/ 0 h 3657600"/>
              <a:gd name="connsiteX3" fmla="*/ 0 w 72275"/>
              <a:gd name="connsiteY3" fmla="*/ 0 h 3657600"/>
              <a:gd name="connsiteX4" fmla="*/ 0 w 72275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75" h="3657600">
                <a:moveTo>
                  <a:pt x="0" y="3657600"/>
                </a:moveTo>
                <a:lnTo>
                  <a:pt x="72275" y="3657600"/>
                </a:lnTo>
                <a:lnTo>
                  <a:pt x="72275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7"> 
				</p:cNvPr>
          <p:cNvSpPr/>
          <p:nvPr/>
        </p:nvSpPr>
        <p:spPr>
          <a:xfrm>
            <a:off x="494195" y="0"/>
            <a:ext cx="72301" cy="3657600"/>
          </a:xfrm>
          <a:custGeom>
            <a:avLst/>
            <a:gdLst>
              <a:gd name="connsiteX0" fmla="*/ 0 w 72301"/>
              <a:gd name="connsiteY0" fmla="*/ 3657600 h 3657600"/>
              <a:gd name="connsiteX1" fmla="*/ 72301 w 72301"/>
              <a:gd name="connsiteY1" fmla="*/ 3657600 h 3657600"/>
              <a:gd name="connsiteX2" fmla="*/ 72301 w 72301"/>
              <a:gd name="connsiteY2" fmla="*/ 0 h 3657600"/>
              <a:gd name="connsiteX3" fmla="*/ 0 w 72301"/>
              <a:gd name="connsiteY3" fmla="*/ 0 h 3657600"/>
              <a:gd name="connsiteX4" fmla="*/ 0 w 72301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1" h="3657600">
                <a:moveTo>
                  <a:pt x="0" y="3657600"/>
                </a:moveTo>
                <a:lnTo>
                  <a:pt x="72301" y="3657600"/>
                </a:lnTo>
                <a:lnTo>
                  <a:pt x="72301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8"> 
				</p:cNvPr>
          <p:cNvSpPr/>
          <p:nvPr/>
        </p:nvSpPr>
        <p:spPr>
          <a:xfrm>
            <a:off x="566496" y="0"/>
            <a:ext cx="72250" cy="3657600"/>
          </a:xfrm>
          <a:custGeom>
            <a:avLst/>
            <a:gdLst>
              <a:gd name="connsiteX0" fmla="*/ 0 w 72250"/>
              <a:gd name="connsiteY0" fmla="*/ 3657600 h 3657600"/>
              <a:gd name="connsiteX1" fmla="*/ 72250 w 72250"/>
              <a:gd name="connsiteY1" fmla="*/ 3657600 h 3657600"/>
              <a:gd name="connsiteX2" fmla="*/ 72250 w 72250"/>
              <a:gd name="connsiteY2" fmla="*/ 0 h 3657600"/>
              <a:gd name="connsiteX3" fmla="*/ 0 w 72250"/>
              <a:gd name="connsiteY3" fmla="*/ 0 h 3657600"/>
              <a:gd name="connsiteX4" fmla="*/ 0 w 72250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0" h="3657600">
                <a:moveTo>
                  <a:pt x="0" y="3657600"/>
                </a:moveTo>
                <a:lnTo>
                  <a:pt x="72250" y="3657600"/>
                </a:lnTo>
                <a:lnTo>
                  <a:pt x="72250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9"> 
				</p:cNvPr>
          <p:cNvSpPr/>
          <p:nvPr/>
        </p:nvSpPr>
        <p:spPr>
          <a:xfrm>
            <a:off x="638746" y="0"/>
            <a:ext cx="72288" cy="3657600"/>
          </a:xfrm>
          <a:custGeom>
            <a:avLst/>
            <a:gdLst>
              <a:gd name="connsiteX0" fmla="*/ 0 w 72288"/>
              <a:gd name="connsiteY0" fmla="*/ 3657600 h 3657600"/>
              <a:gd name="connsiteX1" fmla="*/ 72288 w 72288"/>
              <a:gd name="connsiteY1" fmla="*/ 3657600 h 3657600"/>
              <a:gd name="connsiteX2" fmla="*/ 72288 w 72288"/>
              <a:gd name="connsiteY2" fmla="*/ 0 h 3657600"/>
              <a:gd name="connsiteX3" fmla="*/ 0 w 72288"/>
              <a:gd name="connsiteY3" fmla="*/ 0 h 3657600"/>
              <a:gd name="connsiteX4" fmla="*/ 0 w 72288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8" h="3657600">
                <a:moveTo>
                  <a:pt x="0" y="3657600"/>
                </a:moveTo>
                <a:lnTo>
                  <a:pt x="72288" y="3657600"/>
                </a:lnTo>
                <a:lnTo>
                  <a:pt x="72288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20"> 
				</p:cNvPr>
          <p:cNvSpPr/>
          <p:nvPr/>
        </p:nvSpPr>
        <p:spPr>
          <a:xfrm>
            <a:off x="711022" y="0"/>
            <a:ext cx="66636" cy="3657600"/>
          </a:xfrm>
          <a:custGeom>
            <a:avLst/>
            <a:gdLst>
              <a:gd name="connsiteX0" fmla="*/ 0 w 66636"/>
              <a:gd name="connsiteY0" fmla="*/ 3657600 h 3657600"/>
              <a:gd name="connsiteX1" fmla="*/ 66636 w 66636"/>
              <a:gd name="connsiteY1" fmla="*/ 3657600 h 3657600"/>
              <a:gd name="connsiteX2" fmla="*/ 66636 w 66636"/>
              <a:gd name="connsiteY2" fmla="*/ 0 h 3657600"/>
              <a:gd name="connsiteX3" fmla="*/ 0 w 66636"/>
              <a:gd name="connsiteY3" fmla="*/ 0 h 3657600"/>
              <a:gd name="connsiteX4" fmla="*/ 0 w 66636"/>
              <a:gd name="connsiteY4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6" h="3657600">
                <a:moveTo>
                  <a:pt x="0" y="3657600"/>
                </a:moveTo>
                <a:lnTo>
                  <a:pt x="66636" y="3657600"/>
                </a:lnTo>
                <a:lnTo>
                  <a:pt x="66636" y="0"/>
                </a:lnTo>
                <a:lnTo>
                  <a:pt x="0" y="0"/>
                </a:lnTo>
                <a:lnTo>
                  <a:pt x="0" y="3657600"/>
                </a:lnTo>
                <a:close/>
              </a:path>
            </a:pathLst>
          </a:custGeom>
          <a:solidFill>
            <a:srgbClr val="6565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1"> 
				</p:cNvPr>
          <p:cNvSpPr/>
          <p:nvPr/>
        </p:nvSpPr>
        <p:spPr>
          <a:xfrm>
            <a:off x="831850" y="2711450"/>
            <a:ext cx="4438650" cy="6350"/>
          </a:xfrm>
          <a:custGeom>
            <a:avLst/>
            <a:gdLst>
              <a:gd name="connsiteX0" fmla="*/ 17066 w 4438650"/>
              <a:gd name="connsiteY0" fmla="*/ 12252 h 6350"/>
              <a:gd name="connsiteX1" fmla="*/ 4451347 w 4438650"/>
              <a:gd name="connsiteY1" fmla="*/ 12252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38650" h="6350">
                <a:moveTo>
                  <a:pt x="17066" y="12252"/>
                </a:moveTo>
                <a:lnTo>
                  <a:pt x="4451347" y="12252"/>
                </a:lnTo>
              </a:path>
            </a:pathLst>
          </a:custGeom>
          <a:ln w="3175">
            <a:solidFill>
              <a:srgbClr val="211e1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2"> 
				</p:cNvPr>
          <p:cNvSpPr/>
          <p:nvPr/>
        </p:nvSpPr>
        <p:spPr>
          <a:xfrm>
            <a:off x="831850" y="1416050"/>
            <a:ext cx="4438650" cy="6350"/>
          </a:xfrm>
          <a:custGeom>
            <a:avLst/>
            <a:gdLst>
              <a:gd name="connsiteX0" fmla="*/ 17066 w 4438650"/>
              <a:gd name="connsiteY0" fmla="*/ 12700 h 6350"/>
              <a:gd name="connsiteX1" fmla="*/ 4451347 w 4438650"/>
              <a:gd name="connsiteY1" fmla="*/ 1270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38650" h="6350">
                <a:moveTo>
                  <a:pt x="17066" y="12700"/>
                </a:moveTo>
                <a:lnTo>
                  <a:pt x="4451347" y="12700"/>
                </a:lnTo>
              </a:path>
            </a:pathLst>
          </a:custGeom>
          <a:ln w="3175">
            <a:solidFill>
              <a:srgbClr val="211e1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3"> 
				</p:cNvPr>
          <p:cNvSpPr/>
          <p:nvPr/>
        </p:nvSpPr>
        <p:spPr>
          <a:xfrm>
            <a:off x="831850" y="1543050"/>
            <a:ext cx="4438650" cy="6350"/>
          </a:xfrm>
          <a:custGeom>
            <a:avLst/>
            <a:gdLst>
              <a:gd name="connsiteX0" fmla="*/ 16694 w 4438650"/>
              <a:gd name="connsiteY0" fmla="*/ 7466 h 6350"/>
              <a:gd name="connsiteX1" fmla="*/ 4450975 w 4438650"/>
              <a:gd name="connsiteY1" fmla="*/ 7466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38650" h="6350">
                <a:moveTo>
                  <a:pt x="16694" y="7466"/>
                </a:moveTo>
                <a:lnTo>
                  <a:pt x="4450975" y="7466"/>
                </a:lnTo>
              </a:path>
            </a:pathLst>
          </a:custGeom>
          <a:ln w="3175">
            <a:solidFill>
              <a:srgbClr val="211e1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4"> 
				</p:cNvPr>
          <p:cNvSpPr/>
          <p:nvPr/>
        </p:nvSpPr>
        <p:spPr>
          <a:xfrm>
            <a:off x="831850" y="2838450"/>
            <a:ext cx="4451350" cy="6350"/>
          </a:xfrm>
          <a:custGeom>
            <a:avLst/>
            <a:gdLst>
              <a:gd name="connsiteX0" fmla="*/ 17531 w 4451350"/>
              <a:gd name="connsiteY0" fmla="*/ 7118 h 6350"/>
              <a:gd name="connsiteX1" fmla="*/ 4451825 w 4451350"/>
              <a:gd name="connsiteY1" fmla="*/ 7118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51350" h="6350">
                <a:moveTo>
                  <a:pt x="17531" y="7118"/>
                </a:moveTo>
                <a:lnTo>
                  <a:pt x="4451825" y="7118"/>
                </a:lnTo>
              </a:path>
            </a:pathLst>
          </a:custGeom>
          <a:ln w="3175">
            <a:solidFill>
              <a:srgbClr val="211e1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5"> 
				</p:cNvPr>
          <p:cNvSpPr/>
          <p:nvPr/>
        </p:nvSpPr>
        <p:spPr>
          <a:xfrm>
            <a:off x="831850" y="3397250"/>
            <a:ext cx="4451350" cy="6350"/>
          </a:xfrm>
          <a:custGeom>
            <a:avLst/>
            <a:gdLst>
              <a:gd name="connsiteX0" fmla="*/ 17531 w 4451350"/>
              <a:gd name="connsiteY0" fmla="*/ 6350 h 6350"/>
              <a:gd name="connsiteX1" fmla="*/ 4451825 w 445135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51350" h="6350">
                <a:moveTo>
                  <a:pt x="17531" y="6350"/>
                </a:moveTo>
                <a:lnTo>
                  <a:pt x="4451825" y="6350"/>
                </a:lnTo>
              </a:path>
            </a:pathLst>
          </a:custGeom>
          <a:ln w="3175">
            <a:solidFill>
              <a:srgbClr val="211e1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6"/>
          <p:cNvSpPr txBox="1"/>
          <p:nvPr/>
        </p:nvSpPr>
        <p:spPr>
          <a:xfrm>
            <a:off x="909067" y="149138"/>
            <a:ext cx="4401487" cy="1354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10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</a:p>
          <a:p>
            <a:pPr hangingPunct="0" marL="0">
              <a:lnSpc>
                <a:spcPct val="94166"/>
              </a:lnSpc>
            </a:pP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attempt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introduce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formal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‘prescription’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mode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DwI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toolkit: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matching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kinds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change.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Inspired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TRIZ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problem-solving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method,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‘ideal’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intended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outcomes: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designer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client)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wants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design.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abstract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classification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behaviours,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expressed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goals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80" b="1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11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example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table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below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identified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deconstructing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real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situations,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scratching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surface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done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wide-ranging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analysis.</a:t>
            </a:r>
          </a:p>
          <a:p>
            <a:pPr hangingPunct="0" marL="0">
              <a:lnSpc>
                <a:spcPct val="83749"/>
              </a:lnSpc>
            </a:pP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I’m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entirely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convinced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forward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DwI,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primarily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because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workshop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trials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I’ve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run,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seem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enjoy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kind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prescription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method,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least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comparison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free-form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inspiration.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ea typeface="Times New Roman"/>
              </a:rPr>
              <a:t>felt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include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700" spc="1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pack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anyway.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http://behaviorgrid.org</a:t>
            </a:r>
            <a:r>
              <a:rPr lang="en-US" altLang="zh-CN" sz="700" spc="125" b="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BJ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Fogg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target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behaviours,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based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schedules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5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occurrence,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b="1" dirty="0">
                <a:solidFill>
                  <a:srgbClr val="000000"/>
                </a:solidFill>
                <a:latin typeface="Times New Roman"/>
                <a:ea typeface="Times New Roman"/>
              </a:rPr>
              <a:t>sufficiently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general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scaleable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those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I’ve</a:t>
            </a:r>
            <a:r>
              <a:rPr lang="en-US" altLang="zh-CN" sz="700" spc="2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outlined</a:t>
            </a:r>
            <a:r>
              <a:rPr lang="en-US" altLang="zh-CN" sz="7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b="1" dirty="0">
                <a:solidFill>
                  <a:srgbClr val="000000"/>
                </a:solidFill>
                <a:latin typeface="Times New Roman"/>
                <a:ea typeface="Times New Roman"/>
              </a:rPr>
              <a:t>here.</a:t>
            </a:r>
          </a:p>
          <a:p>
            <a:pPr marL="0" indent="22132">
              <a:lnSpc>
                <a:spcPct val="100000"/>
              </a:lnSpc>
              <a:spcBef>
                <a:spcPts val="290"/>
              </a:spcBef>
            </a:pPr>
            <a:r>
              <a:rPr lang="en-US" altLang="zh-CN" sz="500" spc="6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7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6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</a:p>
        </p:txBody>
      </p:sp>
      <p:sp>
        <p:nvSpPr>
          <p:cNvPr id="227" name="TextBox 227"/>
          <p:cNvSpPr txBox="1"/>
          <p:nvPr/>
        </p:nvSpPr>
        <p:spPr>
          <a:xfrm>
            <a:off x="2322549" y="1503275"/>
            <a:ext cx="1508166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63222" algn="l"/>
              </a:tabLst>
            </a:pP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	</a:t>
            </a: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3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relevant</a:t>
            </a:r>
            <a:r>
              <a:rPr lang="en-US" altLang="zh-CN" sz="35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28" name="TextBox 228"/>
          <p:cNvSpPr txBox="1"/>
          <p:nvPr/>
        </p:nvSpPr>
        <p:spPr>
          <a:xfrm>
            <a:off x="854999" y="1557089"/>
            <a:ext cx="1153575" cy="1171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84" indent="-78084">
              <a:lnSpc>
                <a:spcPct val="109583"/>
              </a:lnSpc>
            </a:pP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q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2114514" y="1557089"/>
            <a:ext cx="957254" cy="1171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30" name="TextBox 230"/>
          <p:cNvSpPr txBox="1"/>
          <p:nvPr/>
        </p:nvSpPr>
        <p:spPr>
          <a:xfrm>
            <a:off x="3186131" y="1559703"/>
            <a:ext cx="2139710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z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z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q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</a:p>
        </p:txBody>
      </p:sp>
      <p:sp>
        <p:nvSpPr>
          <p:cNvPr id="231" name="TextBox 231"/>
          <p:cNvSpPr txBox="1"/>
          <p:nvPr/>
        </p:nvSpPr>
        <p:spPr>
          <a:xfrm>
            <a:off x="854999" y="1703623"/>
            <a:ext cx="1072267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84" indent="-78084">
              <a:lnSpc>
                <a:spcPct val="10958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32" name="TextBox 232"/>
          <p:cNvSpPr txBox="1"/>
          <p:nvPr/>
        </p:nvSpPr>
        <p:spPr>
          <a:xfrm>
            <a:off x="2114327" y="1703623"/>
            <a:ext cx="907953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</a:p>
        </p:txBody>
      </p:sp>
      <p:sp>
        <p:nvSpPr>
          <p:cNvPr id="233" name="TextBox 233"/>
          <p:cNvSpPr txBox="1"/>
          <p:nvPr/>
        </p:nvSpPr>
        <p:spPr>
          <a:xfrm>
            <a:off x="3186037" y="1706261"/>
            <a:ext cx="2236218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34" name="TextBox 234"/>
          <p:cNvSpPr txBox="1"/>
          <p:nvPr/>
        </p:nvSpPr>
        <p:spPr>
          <a:xfrm>
            <a:off x="854999" y="1841772"/>
            <a:ext cx="1123512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7990" indent="-77990">
              <a:lnSpc>
                <a:spcPct val="10958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</a:p>
        </p:txBody>
      </p:sp>
      <p:sp>
        <p:nvSpPr>
          <p:cNvPr id="235" name="TextBox 235"/>
          <p:cNvSpPr txBox="1"/>
          <p:nvPr/>
        </p:nvSpPr>
        <p:spPr>
          <a:xfrm>
            <a:off x="2114235" y="1841772"/>
            <a:ext cx="856597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3185758" y="1844411"/>
            <a:ext cx="2113880" cy="173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</a:p>
          <a:p>
            <a:pPr hangingPunct="0" marL="0">
              <a:lnSpc>
                <a:spcPct val="109583"/>
              </a:lnSpc>
            </a:pP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</a:p>
        </p:txBody>
      </p:sp>
      <p:sp>
        <p:nvSpPr>
          <p:cNvPr id="237" name="TextBox 237"/>
          <p:cNvSpPr txBox="1"/>
          <p:nvPr/>
        </p:nvSpPr>
        <p:spPr>
          <a:xfrm>
            <a:off x="854999" y="2050703"/>
            <a:ext cx="1037271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37" indent="-78037">
              <a:lnSpc>
                <a:spcPct val="10958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</a:p>
        </p:txBody>
      </p:sp>
      <p:sp>
        <p:nvSpPr>
          <p:cNvPr id="238" name="TextBox 238"/>
          <p:cNvSpPr txBox="1"/>
          <p:nvPr/>
        </p:nvSpPr>
        <p:spPr>
          <a:xfrm>
            <a:off x="2114467" y="2050703"/>
            <a:ext cx="944516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</a:p>
        </p:txBody>
      </p:sp>
      <p:sp>
        <p:nvSpPr>
          <p:cNvPr id="239" name="TextBox 239"/>
          <p:cNvSpPr txBox="1"/>
          <p:nvPr/>
        </p:nvSpPr>
        <p:spPr>
          <a:xfrm>
            <a:off x="3186286" y="2053341"/>
            <a:ext cx="1807765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</a:p>
        </p:txBody>
      </p:sp>
      <p:sp>
        <p:nvSpPr>
          <p:cNvPr id="240" name="TextBox 240"/>
          <p:cNvSpPr txBox="1"/>
          <p:nvPr/>
        </p:nvSpPr>
        <p:spPr>
          <a:xfrm>
            <a:off x="854999" y="2191667"/>
            <a:ext cx="1164076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37" indent="-78037">
              <a:lnSpc>
                <a:spcPct val="109583"/>
              </a:lnSpc>
            </a:pP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5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</a:p>
        </p:txBody>
      </p:sp>
      <p:sp>
        <p:nvSpPr>
          <p:cNvPr id="241" name="TextBox 241"/>
          <p:cNvSpPr txBox="1"/>
          <p:nvPr/>
        </p:nvSpPr>
        <p:spPr>
          <a:xfrm>
            <a:off x="2114095" y="2191667"/>
            <a:ext cx="1004039" cy="175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</a:p>
        </p:txBody>
      </p:sp>
      <p:sp>
        <p:nvSpPr>
          <p:cNvPr id="242" name="TextBox 242"/>
          <p:cNvSpPr txBox="1"/>
          <p:nvPr/>
        </p:nvSpPr>
        <p:spPr>
          <a:xfrm>
            <a:off x="3185711" y="2194306"/>
            <a:ext cx="2218543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j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</a:p>
        </p:txBody>
      </p:sp>
      <p:sp>
        <p:nvSpPr>
          <p:cNvPr id="243" name="TextBox 243"/>
          <p:cNvSpPr txBox="1"/>
          <p:nvPr/>
        </p:nvSpPr>
        <p:spPr>
          <a:xfrm>
            <a:off x="854999" y="2394495"/>
            <a:ext cx="1156640" cy="175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37" indent="-78037">
              <a:lnSpc>
                <a:spcPct val="10958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6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</a:p>
        </p:txBody>
      </p:sp>
      <p:sp>
        <p:nvSpPr>
          <p:cNvPr id="244" name="TextBox 244"/>
          <p:cNvSpPr txBox="1"/>
          <p:nvPr/>
        </p:nvSpPr>
        <p:spPr>
          <a:xfrm>
            <a:off x="2114235" y="2394495"/>
            <a:ext cx="922689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</a:p>
        </p:txBody>
      </p:sp>
      <p:sp>
        <p:nvSpPr>
          <p:cNvPr id="245" name="TextBox 245"/>
          <p:cNvSpPr txBox="1"/>
          <p:nvPr/>
        </p:nvSpPr>
        <p:spPr>
          <a:xfrm>
            <a:off x="3185805" y="2397134"/>
            <a:ext cx="2155209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46" name="TextBox 246"/>
          <p:cNvSpPr txBox="1"/>
          <p:nvPr/>
        </p:nvSpPr>
        <p:spPr>
          <a:xfrm>
            <a:off x="854999" y="2591767"/>
            <a:ext cx="1170456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37" indent="-78037">
              <a:lnSpc>
                <a:spcPct val="109583"/>
              </a:lnSpc>
            </a:pP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7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</a:p>
        </p:txBody>
      </p:sp>
      <p:sp>
        <p:nvSpPr>
          <p:cNvPr id="247" name="TextBox 247"/>
          <p:cNvSpPr txBox="1"/>
          <p:nvPr/>
        </p:nvSpPr>
        <p:spPr>
          <a:xfrm>
            <a:off x="2114095" y="2591767"/>
            <a:ext cx="887305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q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</a:p>
        </p:txBody>
      </p:sp>
      <p:sp>
        <p:nvSpPr>
          <p:cNvPr id="248" name="TextBox 248"/>
          <p:cNvSpPr txBox="1"/>
          <p:nvPr/>
        </p:nvSpPr>
        <p:spPr>
          <a:xfrm>
            <a:off x="3186286" y="2594406"/>
            <a:ext cx="667399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</a:p>
        </p:txBody>
      </p:sp>
      <p:sp>
        <p:nvSpPr>
          <p:cNvPr id="249" name="TextBox 249"/>
          <p:cNvSpPr txBox="1"/>
          <p:nvPr/>
        </p:nvSpPr>
        <p:spPr>
          <a:xfrm>
            <a:off x="926746" y="2723109"/>
            <a:ext cx="3190250" cy="76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00" spc="7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00" spc="7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500" spc="5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35" dirty="0">
                <a:solidFill>
                  <a:srgbClr val="000000"/>
                </a:solidFill>
                <a:latin typeface="Times New Roman"/>
                <a:ea typeface="Times New Roman"/>
              </a:rPr>
              <a:t>users,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mediated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6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00" spc="4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</a:p>
        </p:txBody>
      </p:sp>
      <p:sp>
        <p:nvSpPr>
          <p:cNvPr id="250" name="TextBox 250"/>
          <p:cNvSpPr txBox="1"/>
          <p:nvPr/>
        </p:nvSpPr>
        <p:spPr>
          <a:xfrm>
            <a:off x="2322549" y="2799309"/>
            <a:ext cx="1512407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67510" algn="l"/>
              </a:tabLst>
            </a:pP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	</a:t>
            </a: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35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relevant</a:t>
            </a:r>
            <a:r>
              <a:rPr lang="en-US" altLang="zh-CN" sz="35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51" name="TextBox 251"/>
          <p:cNvSpPr txBox="1"/>
          <p:nvPr/>
        </p:nvSpPr>
        <p:spPr>
          <a:xfrm>
            <a:off x="854999" y="2864830"/>
            <a:ext cx="1115228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84" indent="-78084">
              <a:lnSpc>
                <a:spcPct val="109583"/>
              </a:lnSpc>
            </a:pP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8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</a:p>
        </p:txBody>
      </p:sp>
      <p:sp>
        <p:nvSpPr>
          <p:cNvPr id="252" name="TextBox 252"/>
          <p:cNvSpPr txBox="1"/>
          <p:nvPr/>
        </p:nvSpPr>
        <p:spPr>
          <a:xfrm>
            <a:off x="2114327" y="2864830"/>
            <a:ext cx="952421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</a:p>
        </p:txBody>
      </p:sp>
      <p:sp>
        <p:nvSpPr>
          <p:cNvPr id="253" name="TextBox 253"/>
          <p:cNvSpPr txBox="1"/>
          <p:nvPr/>
        </p:nvSpPr>
        <p:spPr>
          <a:xfrm>
            <a:off x="3186286" y="2867468"/>
            <a:ext cx="1090940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</a:p>
        </p:txBody>
      </p:sp>
      <p:sp>
        <p:nvSpPr>
          <p:cNvPr id="254" name="TextBox 254"/>
          <p:cNvSpPr txBox="1"/>
          <p:nvPr/>
        </p:nvSpPr>
        <p:spPr>
          <a:xfrm>
            <a:off x="854999" y="2983035"/>
            <a:ext cx="1182571" cy="117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7990" indent="-77990">
              <a:lnSpc>
                <a:spcPct val="109583"/>
              </a:lnSpc>
            </a:pP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7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</a:p>
        </p:txBody>
      </p:sp>
      <p:sp>
        <p:nvSpPr>
          <p:cNvPr id="255" name="TextBox 255"/>
          <p:cNvSpPr txBox="1"/>
          <p:nvPr/>
        </p:nvSpPr>
        <p:spPr>
          <a:xfrm>
            <a:off x="2114327" y="2983035"/>
            <a:ext cx="1025970" cy="117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</a:p>
        </p:txBody>
      </p:sp>
      <p:sp>
        <p:nvSpPr>
          <p:cNvPr id="256" name="TextBox 256"/>
          <p:cNvSpPr txBox="1"/>
          <p:nvPr/>
        </p:nvSpPr>
        <p:spPr>
          <a:xfrm>
            <a:off x="3185805" y="2989116"/>
            <a:ext cx="1956008" cy="1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</a:p>
        </p:txBody>
      </p:sp>
      <p:sp>
        <p:nvSpPr>
          <p:cNvPr id="257" name="TextBox 257"/>
          <p:cNvSpPr txBox="1"/>
          <p:nvPr/>
        </p:nvSpPr>
        <p:spPr>
          <a:xfrm>
            <a:off x="854999" y="3129533"/>
            <a:ext cx="1107372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8084" indent="-78084">
              <a:lnSpc>
                <a:spcPct val="109583"/>
              </a:lnSpc>
            </a:pP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'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58" name="TextBox 258"/>
          <p:cNvSpPr txBox="1"/>
          <p:nvPr/>
        </p:nvSpPr>
        <p:spPr>
          <a:xfrm>
            <a:off x="2114327" y="3129533"/>
            <a:ext cx="983762" cy="11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9583"/>
              </a:lnSpc>
            </a:pPr>
            <a:r>
              <a:rPr lang="en-US" altLang="zh-CN" sz="350" spc="75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</a:p>
        </p:txBody>
      </p:sp>
      <p:sp>
        <p:nvSpPr>
          <p:cNvPr id="259" name="TextBox 259"/>
          <p:cNvSpPr txBox="1"/>
          <p:nvPr/>
        </p:nvSpPr>
        <p:spPr>
          <a:xfrm>
            <a:off x="3186037" y="3132172"/>
            <a:ext cx="1001793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</a:p>
        </p:txBody>
      </p:sp>
      <p:sp>
        <p:nvSpPr>
          <p:cNvPr id="260" name="TextBox 260"/>
          <p:cNvSpPr txBox="1"/>
          <p:nvPr/>
        </p:nvSpPr>
        <p:spPr>
          <a:xfrm>
            <a:off x="854731" y="3278714"/>
            <a:ext cx="2207547" cy="1119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259595" algn="l"/>
              </a:tabLst>
            </a:pP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s	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60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6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</a:p>
          <a:p>
            <a:pPr marL="0" indent="1259503">
              <a:lnSpc>
                <a:spcPct val="100000"/>
              </a:lnSpc>
            </a:pP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5" dirty="0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</a:p>
        </p:txBody>
      </p:sp>
      <p:sp>
        <p:nvSpPr>
          <p:cNvPr id="261" name="TextBox 261"/>
          <p:cNvSpPr txBox="1"/>
          <p:nvPr/>
        </p:nvSpPr>
        <p:spPr>
          <a:xfrm>
            <a:off x="3185897" y="3278714"/>
            <a:ext cx="1120916" cy="5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5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en-US" altLang="zh-CN" sz="350" spc="1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50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40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50" spc="20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o</a:t>
            </a:r>
            <a:r>
              <a:rPr lang="en-US" altLang="zh-CN" sz="350" spc="35" dirty="0">
                <a:solidFill>
                  <a:srgbClr val="000000"/>
                </a:solidFill>
                <a:latin typeface="Times New Roman"/>
                <a:ea typeface="Times New Roman"/>
              </a:rPr>
              <a:t>n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50" spc="3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Picture 81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818" name="Freeform 81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Freeform 81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" name="Freeform 820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" name="TextBox 821"/>
          <p:cNvSpPr txBox="1"/>
          <p:nvPr/>
        </p:nvSpPr>
        <p:spPr>
          <a:xfrm>
            <a:off x="96529" y="112225"/>
            <a:ext cx="1782401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Simil</a:t>
            </a:r>
            <a:r>
              <a:rPr lang="en-US" altLang="zh-CN" sz="300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arity</a:t>
            </a:r>
          </a:p>
        </p:txBody>
      </p:sp>
      <p:sp>
        <p:nvSpPr>
          <p:cNvPr id="822" name="TextBox 822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823" name="TextBox 823"/>
          <p:cNvSpPr txBox="1"/>
          <p:nvPr/>
        </p:nvSpPr>
        <p:spPr>
          <a:xfrm>
            <a:off x="120178" y="891135"/>
            <a:ext cx="1955771" cy="2902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1800" spc="-2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similar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perceive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share</a:t>
            </a:r>
            <a:r>
              <a:rPr lang="en-US" altLang="zh-CN" sz="1800" spc="-3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characteristics,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together?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marL="0" indent="49158">
              <a:lnSpc>
                <a:spcPct val="100000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Paid-for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links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Microsoft’s</a:t>
            </a:r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similar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real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search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results,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chance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clicking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</a:p>
        </p:txBody>
      </p:sp>
      <p:sp>
        <p:nvSpPr>
          <p:cNvPr id="824" name="TextBox 82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icture 8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826" name="Freeform 82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Freeform 82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" name="Freeform 828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TextBox 829"/>
          <p:cNvSpPr txBox="1"/>
          <p:nvPr/>
        </p:nvSpPr>
        <p:spPr>
          <a:xfrm>
            <a:off x="96529" y="112225"/>
            <a:ext cx="235653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40" b="1" dirty="0">
                <a:solidFill>
                  <a:srgbClr val="fefefe"/>
                </a:solidFill>
                <a:latin typeface="Times New Roman"/>
                <a:ea typeface="Times New Roman"/>
              </a:rPr>
              <a:t>Transpa</a:t>
            </a:r>
            <a:r>
              <a:rPr lang="en-US" altLang="zh-CN" sz="3000" spc="-35" b="1" dirty="0">
                <a:solidFill>
                  <a:srgbClr val="fefefe"/>
                </a:solidFill>
                <a:latin typeface="Times New Roman"/>
                <a:ea typeface="Times New Roman"/>
              </a:rPr>
              <a:t>rency</a:t>
            </a:r>
          </a:p>
        </p:txBody>
      </p:sp>
      <p:sp>
        <p:nvSpPr>
          <p:cNvPr id="830" name="TextBox 830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831" name="TextBox 831"/>
          <p:cNvSpPr txBox="1"/>
          <p:nvPr/>
        </p:nvSpPr>
        <p:spPr>
          <a:xfrm>
            <a:off x="120178" y="891135"/>
            <a:ext cx="2094776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(perhaps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selectively)</a:t>
            </a:r>
            <a:r>
              <a:rPr lang="en-US" altLang="zh-CN" sz="18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reveal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going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under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surface,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perceptions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behavio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ur?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Dyson’s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transparent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dust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container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demonstrates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vacuum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cleaner’s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effectiveness,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likely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emptied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</a:p>
        </p:txBody>
      </p:sp>
      <p:sp>
        <p:nvSpPr>
          <p:cNvPr id="832" name="TextBox 832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Picture 83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834" name="Freeform 83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5" name="Freeform 83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81b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6" name="Freeform 836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d81b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TextBox 837"/>
          <p:cNvSpPr txBox="1"/>
          <p:nvPr/>
        </p:nvSpPr>
        <p:spPr>
          <a:xfrm>
            <a:off x="96529" y="112225"/>
            <a:ext cx="2552272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10" b="1" dirty="0">
                <a:solidFill>
                  <a:srgbClr val="fefefe"/>
                </a:solidFill>
                <a:latin typeface="Times New Roman"/>
                <a:ea typeface="Times New Roman"/>
              </a:rPr>
              <a:t>Wate</a:t>
            </a:r>
            <a:r>
              <a:rPr lang="en-US" altLang="zh-CN" sz="3000" spc="-5" b="1" dirty="0">
                <a:solidFill>
                  <a:srgbClr val="fefefe"/>
                </a:solidFill>
                <a:latin typeface="Times New Roman"/>
                <a:ea typeface="Times New Roman"/>
              </a:rPr>
              <a:t>rmarking</a:t>
            </a:r>
          </a:p>
        </p:txBody>
      </p:sp>
      <p:sp>
        <p:nvSpPr>
          <p:cNvPr id="838" name="TextBox 838"/>
          <p:cNvSpPr txBox="1"/>
          <p:nvPr/>
        </p:nvSpPr>
        <p:spPr>
          <a:xfrm>
            <a:off x="5020906" y="143048"/>
            <a:ext cx="39207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0635">
              <a:lnSpc>
                <a:spcPct val="136666"/>
              </a:lnSpc>
            </a:pPr>
            <a:r>
              <a:rPr lang="en-US" altLang="zh-CN" sz="1900" spc="-285" dirty="0">
                <a:solidFill>
                  <a:srgbClr val="fefefe"/>
                </a:solidFill>
                <a:latin typeface="Times New Roman"/>
                <a:ea typeface="Times New Roman"/>
              </a:rPr>
              <a:t>Pe</a:t>
            </a:r>
            <a:r>
              <a:rPr lang="en-US" altLang="zh-CN" sz="1900" spc="-325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y/Perc</a:t>
            </a:r>
          </a:p>
        </p:txBody>
      </p:sp>
      <p:sp>
        <p:nvSpPr>
          <p:cNvPr id="839" name="TextBox 839"/>
          <p:cNvSpPr txBox="1"/>
          <p:nvPr/>
        </p:nvSpPr>
        <p:spPr>
          <a:xfrm>
            <a:off x="120178" y="889803"/>
            <a:ext cx="2126680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she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70" dirty="0">
                <a:solidFill>
                  <a:srgbClr val="000000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900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else)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‘owns’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responsibility</a:t>
            </a:r>
            <a:r>
              <a:rPr lang="en-US" altLang="zh-CN" sz="1900" spc="-2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somet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hing?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UK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shopkeeper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writes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custom-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ers’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names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packaging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snacks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buy,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discouraging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litter-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‘taking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ownership’</a:t>
            </a:r>
          </a:p>
        </p:txBody>
      </p:sp>
      <p:sp>
        <p:nvSpPr>
          <p:cNvPr id="840" name="TextBox 840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Freeform 841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Freeform 842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Freeform 843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Freeform 844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Freeform 845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Freeform 846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Freeform 847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8" name="Freeform 848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Freeform 849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1" name="Picture 85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23900"/>
            <a:ext cx="2392680" cy="2644140"/>
          </a:xfrm>
          <a:prstGeom prst="rect">
            <a:avLst/>
          </a:prstGeom>
        </p:spPr>
      </p:pic>
      <p:sp>
        <p:nvSpPr>
          <p:cNvPr id="851" name="Freeform 851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2" name="Freeform 852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4" name="Picture 85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98120"/>
            <a:ext cx="297180" cy="289560"/>
          </a:xfrm>
          <a:prstGeom prst="rect">
            <a:avLst/>
          </a:prstGeom>
        </p:spPr>
      </p:pic>
      <p:sp>
        <p:nvSpPr>
          <p:cNvPr id="854" name="TextBox 854"/>
          <p:cNvSpPr txBox="1"/>
          <p:nvPr/>
        </p:nvSpPr>
        <p:spPr>
          <a:xfrm>
            <a:off x="209078" y="157225"/>
            <a:ext cx="2694907" cy="31732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0689">
              <a:lnSpc>
                <a:spcPct val="100000"/>
              </a:lnSpc>
            </a:pPr>
            <a:r>
              <a:rPr lang="en-US" altLang="zh-CN" sz="285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Cognitive</a:t>
            </a:r>
            <a:r>
              <a:rPr lang="en-US" altLang="zh-CN" sz="2850" spc="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110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03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Cognitive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draws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behavioural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economics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cognitive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psychology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looking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decisions,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affected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‘heuristics’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‘biases’.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designers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decisions,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Equally,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poor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decisions,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counter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this,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although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lead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‘we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you’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attitude.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Dozens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cognitive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biases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heuristics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identified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potentially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applied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design.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detailed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cards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commonly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used;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selection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draws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particularly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heavily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Robert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Cialdini,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Ariely,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Richard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Thaler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Cass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Sunstein.</a:t>
            </a:r>
          </a:p>
          <a:p>
            <a:pPr hangingPunct="0" marL="0">
              <a:lnSpc>
                <a:spcPct val="85000"/>
              </a:lnSpc>
            </a:pP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Desire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Order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Personality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promotional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Interactive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Institute’s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(http://www.tii.se/aware/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designConcept.html)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Philips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robotics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(http://www.research.philips.com/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technologies/projects/robotics.html).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Decoys,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5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you’re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told,</a:t>
            </a:r>
            <a:r>
              <a:rPr lang="en-US" altLang="zh-CN" sz="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Provoke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empathy,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Rephrasing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renaming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proof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Magazines.com,</a:t>
            </a:r>
            <a:r>
              <a:rPr lang="en-US" altLang="zh-CN" sz="6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DHS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ESTA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website,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Twitterfall.com,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Twitter.com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Amazon.co.uk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respectively.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Lockton.</a:t>
            </a:r>
          </a:p>
          <a:p>
            <a:pPr marL="0">
              <a:lnSpc>
                <a:spcPct val="100000"/>
              </a:lnSpc>
            </a:pP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3.ly/cogni</a:t>
            </a:r>
          </a:p>
        </p:txBody>
      </p:sp>
      <p:sp>
        <p:nvSpPr>
          <p:cNvPr id="855" name="TextBox 855"/>
          <p:cNvSpPr txBox="1"/>
          <p:nvPr/>
        </p:nvSpPr>
        <p:spPr>
          <a:xfrm>
            <a:off x="4550965" y="490925"/>
            <a:ext cx="282804" cy="68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" spc="35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450" spc="30" dirty="0">
                <a:solidFill>
                  <a:srgbClr val="fefefe"/>
                </a:solidFill>
                <a:latin typeface="Times New Roman"/>
                <a:ea typeface="Times New Roman"/>
              </a:rPr>
              <a:t>.ly/cogni</a:t>
            </a:r>
          </a:p>
        </p:txBody>
      </p:sp>
      <p:sp>
        <p:nvSpPr>
          <p:cNvPr id="856" name="TextBox 856"/>
          <p:cNvSpPr txBox="1"/>
          <p:nvPr/>
        </p:nvSpPr>
        <p:spPr>
          <a:xfrm>
            <a:off x="5017145" y="262972"/>
            <a:ext cx="156384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1014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860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700" spc="-939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700" spc="-86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700" spc="-47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Picture 85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858" name="Freeform 85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9" name="Freeform 85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" name="Freeform 860"> 
				</p:cNvPr>
          <p:cNvSpPr/>
          <p:nvPr/>
        </p:nvSpPr>
        <p:spPr>
          <a:xfrm>
            <a:off x="0" y="0"/>
            <a:ext cx="2735427" cy="664629"/>
          </a:xfrm>
          <a:custGeom>
            <a:avLst/>
            <a:gdLst>
              <a:gd name="connsiteX0" fmla="*/ 0 w 2735427"/>
              <a:gd name="connsiteY0" fmla="*/ 664629 h 664629"/>
              <a:gd name="connsiteX1" fmla="*/ 2735427 w 2735427"/>
              <a:gd name="connsiteY1" fmla="*/ 664629 h 664629"/>
              <a:gd name="connsiteX2" fmla="*/ 2735427 w 2735427"/>
              <a:gd name="connsiteY2" fmla="*/ 0 h 664629"/>
              <a:gd name="connsiteX3" fmla="*/ 0 w 2735427"/>
              <a:gd name="connsiteY3" fmla="*/ 0 h 664629"/>
              <a:gd name="connsiteX4" fmla="*/ 0 w 2735427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29">
                <a:moveTo>
                  <a:pt x="0" y="664629"/>
                </a:moveTo>
                <a:lnTo>
                  <a:pt x="2735427" y="664629"/>
                </a:lnTo>
                <a:lnTo>
                  <a:pt x="2735427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1" name="TextBox 861"/>
          <p:cNvSpPr txBox="1"/>
          <p:nvPr/>
        </p:nvSpPr>
        <p:spPr>
          <a:xfrm>
            <a:off x="96529" y="123348"/>
            <a:ext cx="2638486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Assuaging</a:t>
            </a:r>
            <a:r>
              <a:rPr lang="en-US" altLang="zh-CN" sz="2900" spc="-8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guilt</a:t>
            </a:r>
          </a:p>
        </p:txBody>
      </p:sp>
      <p:sp>
        <p:nvSpPr>
          <p:cNvPr id="862" name="TextBox 862"/>
          <p:cNvSpPr txBox="1"/>
          <p:nvPr/>
        </p:nvSpPr>
        <p:spPr>
          <a:xfrm>
            <a:off x="5020906" y="195050"/>
            <a:ext cx="388269" cy="460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1435">
              <a:lnSpc>
                <a:spcPct val="100000"/>
              </a:lnSpc>
            </a:pPr>
            <a:r>
              <a:rPr lang="en-US" altLang="zh-CN" sz="1900" spc="-214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5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Cogn</a:t>
            </a:r>
          </a:p>
        </p:txBody>
      </p:sp>
      <p:sp>
        <p:nvSpPr>
          <p:cNvPr id="863" name="TextBox 863"/>
          <p:cNvSpPr txBox="1"/>
          <p:nvPr/>
        </p:nvSpPr>
        <p:spPr>
          <a:xfrm>
            <a:off x="120178" y="889803"/>
            <a:ext cx="2079765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helping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9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9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0" dirty="0">
                <a:solidFill>
                  <a:srgbClr val="000000"/>
                </a:solidFill>
                <a:latin typeface="Times New Roman"/>
                <a:ea typeface="Times New Roman"/>
              </a:rPr>
              <a:t>reduce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feelings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guilt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5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9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beha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viour?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message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implies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bad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ethics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coffee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production,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offers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easy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away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guilt</a:t>
            </a:r>
          </a:p>
        </p:txBody>
      </p:sp>
      <p:sp>
        <p:nvSpPr>
          <p:cNvPr id="864" name="TextBox 86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Picture 8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866" name="Freeform 86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7" name="Freeform 86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8" name="Freeform 868"> 
				</p:cNvPr>
          <p:cNvSpPr/>
          <p:nvPr/>
        </p:nvSpPr>
        <p:spPr>
          <a:xfrm>
            <a:off x="0" y="0"/>
            <a:ext cx="4516958" cy="664642"/>
          </a:xfrm>
          <a:custGeom>
            <a:avLst/>
            <a:gdLst>
              <a:gd name="connsiteX0" fmla="*/ 0 w 4516958"/>
              <a:gd name="connsiteY0" fmla="*/ 664642 h 664642"/>
              <a:gd name="connsiteX1" fmla="*/ 4516958 w 4516958"/>
              <a:gd name="connsiteY1" fmla="*/ 664642 h 664642"/>
              <a:gd name="connsiteX2" fmla="*/ 4516958 w 4516958"/>
              <a:gd name="connsiteY2" fmla="*/ 0 h 664642"/>
              <a:gd name="connsiteX3" fmla="*/ 0 w 4516958"/>
              <a:gd name="connsiteY3" fmla="*/ 0 h 664642"/>
              <a:gd name="connsiteX4" fmla="*/ 0 w 4516958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6958" h="664642">
                <a:moveTo>
                  <a:pt x="0" y="664642"/>
                </a:moveTo>
                <a:lnTo>
                  <a:pt x="4516958" y="664642"/>
                </a:lnTo>
                <a:lnTo>
                  <a:pt x="4516958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9" name="TextBox 869"/>
          <p:cNvSpPr txBox="1"/>
          <p:nvPr/>
        </p:nvSpPr>
        <p:spPr>
          <a:xfrm>
            <a:off x="96529" y="134472"/>
            <a:ext cx="442168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Commitment</a:t>
            </a:r>
            <a:r>
              <a:rPr lang="en-US" altLang="zh-CN" sz="28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0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800" spc="1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consistency</a:t>
            </a:r>
          </a:p>
        </p:txBody>
      </p:sp>
      <p:sp>
        <p:nvSpPr>
          <p:cNvPr id="870" name="TextBox 870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871" name="TextBox 871"/>
          <p:cNvSpPr txBox="1"/>
          <p:nvPr/>
        </p:nvSpPr>
        <p:spPr>
          <a:xfrm>
            <a:off x="120178" y="891135"/>
            <a:ext cx="2106462" cy="29047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commit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idea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goal,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0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8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65" dirty="0">
                <a:solidFill>
                  <a:srgbClr val="000000"/>
                </a:solidFill>
                <a:latin typeface="Times New Roman"/>
                <a:ea typeface="Times New Roman"/>
              </a:rPr>
              <a:t>behave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consistently</a:t>
            </a:r>
            <a:r>
              <a:rPr lang="en-US" altLang="zh-CN" sz="18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commitment?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40"/>
              </a:lnSpc>
            </a:pPr>
            <a:endParaRPr lang="en-US" dirty="0" smtClean="0"/>
          </a:p>
          <a:p>
            <a:pPr hangingPunct="0" marL="49158">
              <a:lnSpc>
                <a:spcPct val="9458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1976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study,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householders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sent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‘We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saving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oil’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sticker</a:t>
            </a:r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subsequently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10%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less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heating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oil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groups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sent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sticker</a:t>
            </a:r>
          </a:p>
        </p:txBody>
      </p:sp>
      <p:sp>
        <p:nvSpPr>
          <p:cNvPr id="872" name="TextBox 872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Picture 87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20" y="502920"/>
            <a:ext cx="3291840" cy="3421380"/>
          </a:xfrm>
          <a:prstGeom prst="rect">
            <a:avLst/>
          </a:prstGeom>
        </p:spPr>
      </p:pic>
      <p:sp>
        <p:nvSpPr>
          <p:cNvPr id="874" name="Freeform 874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Freeform 875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6" name="Freeform 876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7" name="Freeform 877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8" name="Freeform 878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Freeform 879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2 h 355600"/>
              <a:gd name="connsiteX3" fmla="*/ 25425 w 431800"/>
              <a:gd name="connsiteY3" fmla="*/ 29642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2"/>
                </a:lnTo>
                <a:lnTo>
                  <a:pt x="25425" y="29642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Freeform 880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1 h 355600"/>
              <a:gd name="connsiteX3" fmla="*/ 25425 w 431800"/>
              <a:gd name="connsiteY3" fmla="*/ 29641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1"/>
                </a:lnTo>
                <a:lnTo>
                  <a:pt x="25425" y="29641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1" name="Freeform 881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2" name="Freeform 882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TextBox 883"/>
          <p:cNvSpPr txBox="1"/>
          <p:nvPr/>
        </p:nvSpPr>
        <p:spPr>
          <a:xfrm>
            <a:off x="96529" y="112225"/>
            <a:ext cx="133752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Dec</a:t>
            </a:r>
            <a:r>
              <a:rPr lang="en-US" altLang="zh-CN" sz="30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oys</a:t>
            </a:r>
          </a:p>
        </p:txBody>
      </p:sp>
      <p:sp>
        <p:nvSpPr>
          <p:cNvPr id="884" name="TextBox 884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885" name="TextBox 885"/>
          <p:cNvSpPr txBox="1"/>
          <p:nvPr/>
        </p:nvSpPr>
        <p:spPr>
          <a:xfrm>
            <a:off x="120178" y="884976"/>
            <a:ext cx="2022192" cy="2905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add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‘decoy’</a:t>
            </a:r>
            <a:r>
              <a:rPr lang="en-US" altLang="zh-CN" sz="19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choices,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9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(which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pick)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better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co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mparison?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choose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$79.88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option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here,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two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offer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free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gift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save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slightly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money?</a:t>
            </a:r>
          </a:p>
        </p:txBody>
      </p:sp>
      <p:sp>
        <p:nvSpPr>
          <p:cNvPr id="886" name="TextBox 886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Picture 8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888" name="Freeform 88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Freeform 88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34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" name="Freeform 890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TextBox 891"/>
          <p:cNvSpPr txBox="1"/>
          <p:nvPr/>
        </p:nvSpPr>
        <p:spPr>
          <a:xfrm>
            <a:off x="96529" y="123348"/>
            <a:ext cx="2624594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Desire</a:t>
            </a:r>
            <a:r>
              <a:rPr lang="en-US" altLang="zh-CN" sz="2900" spc="-15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900" spc="-159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order</a:t>
            </a:r>
          </a:p>
        </p:txBody>
      </p:sp>
      <p:sp>
        <p:nvSpPr>
          <p:cNvPr id="892" name="TextBox 892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893" name="TextBox 893"/>
          <p:cNvSpPr txBox="1"/>
          <p:nvPr/>
        </p:nvSpPr>
        <p:spPr>
          <a:xfrm>
            <a:off x="120178" y="913995"/>
            <a:ext cx="2130471" cy="28767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  <a:r>
              <a:rPr lang="en-US" altLang="zh-CN" sz="1800" spc="-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desire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tidiness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  <a:p>
            <a:pPr hangingPunct="0" marL="0">
              <a:lnSpc>
                <a:spcPct val="95416"/>
              </a:lnSpc>
              <a:spcBef>
                <a:spcPts val="315"/>
              </a:spcBef>
            </a:pP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rearrange</a:t>
            </a:r>
            <a:r>
              <a:rPr lang="en-US" altLang="zh-CN" sz="18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Puzzle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Switch,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light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switch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Loove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Broms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ea typeface="Times New Roman"/>
              </a:rPr>
              <a:t>Karin</a:t>
            </a:r>
            <a:r>
              <a:rPr lang="en-US" altLang="zh-CN" sz="1000" spc="-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ea typeface="Times New Roman"/>
              </a:rPr>
              <a:t>Ehrnberger,</a:t>
            </a:r>
            <a:r>
              <a:rPr lang="en-US" altLang="zh-CN" sz="1000" spc="-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-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0" i="1" dirty="0">
                <a:solidFill>
                  <a:srgbClr val="000000"/>
                </a:solidFill>
                <a:latin typeface="Times New Roman"/>
                <a:ea typeface="Times New Roman"/>
              </a:rPr>
              <a:t>visibly</a:t>
            </a:r>
            <a:r>
              <a:rPr lang="en-US" altLang="zh-CN" sz="1000" spc="-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ea typeface="Times New Roman"/>
              </a:rPr>
              <a:t>‘disordered’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‘on’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position</a:t>
            </a:r>
          </a:p>
        </p:txBody>
      </p:sp>
      <p:sp>
        <p:nvSpPr>
          <p:cNvPr id="894" name="TextBox 89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Picture 8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655320"/>
            <a:ext cx="3390900" cy="2964180"/>
          </a:xfrm>
          <a:prstGeom prst="rect">
            <a:avLst/>
          </a:prstGeom>
        </p:spPr>
      </p:pic>
      <p:sp>
        <p:nvSpPr>
          <p:cNvPr id="896" name="Freeform 896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Freeform 897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8" name="Freeform 898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Freeform 899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Freeform 900"> 
				</p:cNvPr>
          <p:cNvSpPr/>
          <p:nvPr/>
        </p:nvSpPr>
        <p:spPr>
          <a:xfrm>
            <a:off x="0" y="0"/>
            <a:ext cx="3001429" cy="664642"/>
          </a:xfrm>
          <a:custGeom>
            <a:avLst/>
            <a:gdLst>
              <a:gd name="connsiteX0" fmla="*/ 0 w 3001429"/>
              <a:gd name="connsiteY0" fmla="*/ 664642 h 664642"/>
              <a:gd name="connsiteX1" fmla="*/ 3001429 w 3001429"/>
              <a:gd name="connsiteY1" fmla="*/ 664642 h 664642"/>
              <a:gd name="connsiteX2" fmla="*/ 3001429 w 3001429"/>
              <a:gd name="connsiteY2" fmla="*/ 0 h 664642"/>
              <a:gd name="connsiteX3" fmla="*/ 0 w 3001429"/>
              <a:gd name="connsiteY3" fmla="*/ 0 h 664642"/>
              <a:gd name="connsiteX4" fmla="*/ 0 w 30014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429" h="664642">
                <a:moveTo>
                  <a:pt x="0" y="664642"/>
                </a:moveTo>
                <a:lnTo>
                  <a:pt x="3001429" y="664642"/>
                </a:lnTo>
                <a:lnTo>
                  <a:pt x="30014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Freeform 901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Freeform 902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Freeform 903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2 h 355600"/>
              <a:gd name="connsiteX3" fmla="*/ 25425 w 431800"/>
              <a:gd name="connsiteY3" fmla="*/ 29642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2"/>
                </a:lnTo>
                <a:lnTo>
                  <a:pt x="25425" y="29642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Freeform 904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1 h 355600"/>
              <a:gd name="connsiteX3" fmla="*/ 25425 w 431800"/>
              <a:gd name="connsiteY3" fmla="*/ 29641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1"/>
                </a:lnTo>
                <a:lnTo>
                  <a:pt x="25425" y="29641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5" name="Freeform 905"> 
				</p:cNvPr>
          <p:cNvSpPr/>
          <p:nvPr/>
        </p:nvSpPr>
        <p:spPr>
          <a:xfrm>
            <a:off x="4953000" y="3479800"/>
            <a:ext cx="444500" cy="342900"/>
          </a:xfrm>
          <a:custGeom>
            <a:avLst/>
            <a:gdLst>
              <a:gd name="connsiteX0" fmla="*/ 35598 w 444500"/>
              <a:gd name="connsiteY0" fmla="*/ 353530 h 342900"/>
              <a:gd name="connsiteX1" fmla="*/ 452460 w 444500"/>
              <a:gd name="connsiteY1" fmla="*/ 353530 h 342900"/>
              <a:gd name="connsiteX2" fmla="*/ 452460 w 444500"/>
              <a:gd name="connsiteY2" fmla="*/ 36347 h 342900"/>
              <a:gd name="connsiteX3" fmla="*/ 35598 w 444500"/>
              <a:gd name="connsiteY3" fmla="*/ 36347 h 342900"/>
              <a:gd name="connsiteX4" fmla="*/ 35598 w 444500"/>
              <a:gd name="connsiteY4" fmla="*/ 35353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00" h="342900">
                <a:moveTo>
                  <a:pt x="35598" y="353530"/>
                </a:moveTo>
                <a:lnTo>
                  <a:pt x="452460" y="353530"/>
                </a:lnTo>
                <a:lnTo>
                  <a:pt x="452460" y="36347"/>
                </a:lnTo>
                <a:lnTo>
                  <a:pt x="35598" y="36347"/>
                </a:lnTo>
                <a:lnTo>
                  <a:pt x="35598" y="35353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Freeform 906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Freeform 907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TextBox 908"/>
          <p:cNvSpPr txBox="1"/>
          <p:nvPr/>
        </p:nvSpPr>
        <p:spPr>
          <a:xfrm>
            <a:off x="96529" y="123348"/>
            <a:ext cx="2909342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9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29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you’re</a:t>
            </a:r>
            <a:r>
              <a:rPr lang="en-US" altLang="zh-CN" sz="29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told</a:t>
            </a:r>
          </a:p>
        </p:txBody>
      </p:sp>
      <p:sp>
        <p:nvSpPr>
          <p:cNvPr id="909" name="TextBox 909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10" name="TextBox 910"/>
          <p:cNvSpPr txBox="1"/>
          <p:nvPr/>
        </p:nvSpPr>
        <p:spPr>
          <a:xfrm>
            <a:off x="120178" y="889803"/>
            <a:ext cx="2100143" cy="2906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authority</a:t>
            </a:r>
            <a:r>
              <a:rPr lang="en-US" altLang="zh-CN" sz="1900" spc="-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figure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5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-2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5" dirty="0">
                <a:solidFill>
                  <a:srgbClr val="000000"/>
                </a:solidFill>
                <a:latin typeface="Times New Roman"/>
                <a:ea typeface="Times New Roman"/>
              </a:rPr>
              <a:t>authoritative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instruction</a:t>
            </a:r>
            <a:r>
              <a:rPr lang="en-US" altLang="zh-CN" sz="19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7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tell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not)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5" dirty="0">
                <a:solidFill>
                  <a:srgbClr val="000000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50"/>
              </a:lnSpc>
            </a:pPr>
            <a:endParaRPr lang="en-US" dirty="0" smtClean="0"/>
          </a:p>
          <a:p>
            <a:pPr hangingPunct="0" marL="49158">
              <a:lnSpc>
                <a:spcPct val="9458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Impenetrable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‘agreements’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heavy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authority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(and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threats)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reinforce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message: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you’re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told</a:t>
            </a:r>
          </a:p>
        </p:txBody>
      </p:sp>
      <p:sp>
        <p:nvSpPr>
          <p:cNvPr id="911" name="TextBox 911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Picture 91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913" name="Freeform 91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4" name="Freeform 91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Freeform 915"> 
				</p:cNvPr>
          <p:cNvSpPr/>
          <p:nvPr/>
        </p:nvSpPr>
        <p:spPr>
          <a:xfrm>
            <a:off x="0" y="0"/>
            <a:ext cx="3898900" cy="664642"/>
          </a:xfrm>
          <a:custGeom>
            <a:avLst/>
            <a:gdLst>
              <a:gd name="connsiteX0" fmla="*/ 0 w 3898900"/>
              <a:gd name="connsiteY0" fmla="*/ 664642 h 664642"/>
              <a:gd name="connsiteX1" fmla="*/ 3898900 w 3898900"/>
              <a:gd name="connsiteY1" fmla="*/ 664642 h 664642"/>
              <a:gd name="connsiteX2" fmla="*/ 3898900 w 3898900"/>
              <a:gd name="connsiteY2" fmla="*/ 0 h 664642"/>
              <a:gd name="connsiteX3" fmla="*/ 0 w 3898900"/>
              <a:gd name="connsiteY3" fmla="*/ 0 h 664642"/>
              <a:gd name="connsiteX4" fmla="*/ 0 w 38989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900" h="664642">
                <a:moveTo>
                  <a:pt x="0" y="664642"/>
                </a:moveTo>
                <a:lnTo>
                  <a:pt x="3898900" y="664642"/>
                </a:lnTo>
                <a:lnTo>
                  <a:pt x="38989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TextBox 916"/>
          <p:cNvSpPr txBox="1"/>
          <p:nvPr/>
        </p:nvSpPr>
        <p:spPr>
          <a:xfrm>
            <a:off x="96529" y="134472"/>
            <a:ext cx="3779841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70" b="1" dirty="0">
                <a:solidFill>
                  <a:srgbClr val="fefefe"/>
                </a:solidFill>
                <a:latin typeface="Times New Roman"/>
                <a:ea typeface="Times New Roman"/>
              </a:rPr>
              <a:t>Emotional</a:t>
            </a:r>
            <a:r>
              <a:rPr lang="en-US" altLang="zh-CN" sz="2800" spc="-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engagement</a:t>
            </a:r>
          </a:p>
        </p:txBody>
      </p:sp>
      <p:sp>
        <p:nvSpPr>
          <p:cNvPr id="917" name="TextBox 917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18" name="TextBox 918"/>
          <p:cNvSpPr txBox="1"/>
          <p:nvPr/>
        </p:nvSpPr>
        <p:spPr>
          <a:xfrm>
            <a:off x="120178" y="891135"/>
            <a:ext cx="2103355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engage</a:t>
            </a:r>
            <a:r>
              <a:rPr lang="en-US" altLang="zh-CN" sz="18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emotions,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emotionally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connected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behavio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ur?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open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beak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‘baby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bird’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litter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bins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city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farm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(visited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lots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children)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suggests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hungry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fed</a:t>
            </a:r>
          </a:p>
        </p:txBody>
      </p:sp>
      <p:sp>
        <p:nvSpPr>
          <p:cNvPr id="919" name="TextBox 919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reeform 262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reeform 263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Freeform 264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" name="Picture 2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723900"/>
            <a:ext cx="2545080" cy="2263140"/>
          </a:xfrm>
          <a:prstGeom prst="rect">
            <a:avLst/>
          </a:prstGeom>
        </p:spPr>
      </p:pic>
      <p:pic>
        <p:nvPicPr>
          <p:cNvPr id="267" name="Picture 26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98120"/>
            <a:ext cx="297180" cy="289560"/>
          </a:xfrm>
          <a:prstGeom prst="rect">
            <a:avLst/>
          </a:prstGeom>
        </p:spPr>
      </p:pic>
      <p:sp>
        <p:nvSpPr>
          <p:cNvPr id="267" name="TextBox 267"/>
          <p:cNvSpPr txBox="1"/>
          <p:nvPr/>
        </p:nvSpPr>
        <p:spPr>
          <a:xfrm>
            <a:off x="215819" y="157225"/>
            <a:ext cx="3309226" cy="32642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73948">
              <a:lnSpc>
                <a:spcPct val="100000"/>
              </a:lnSpc>
            </a:pPr>
            <a:r>
              <a:rPr lang="en-US" altLang="zh-CN" sz="285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Architectural</a:t>
            </a:r>
            <a:r>
              <a:rPr lang="en-US" altLang="zh-CN" sz="2850" spc="1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Architectural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draws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techniques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architecture,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urban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planning,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traffic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management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crime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prevention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environmental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(see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Security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Lens).</a:t>
            </a:r>
          </a:p>
          <a:p>
            <a:pPr hangingPunct="0" marL="0">
              <a:lnSpc>
                <a:spcPct val="95416"/>
              </a:lnSpc>
              <a:spcBef>
                <a:spcPts val="395"/>
              </a:spcBef>
            </a:pP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techniques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developed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built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environment,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applied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interaction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design,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even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software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services;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effectively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structure</a:t>
            </a:r>
            <a:r>
              <a:rPr lang="en-US" altLang="zh-CN" sz="9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systems</a:t>
            </a:r>
            <a:r>
              <a:rPr lang="en-US" altLang="zh-CN" sz="9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behaviour,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patterns,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Simplicity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Feature</a:t>
            </a:r>
            <a:r>
              <a:rPr lang="en-US" altLang="zh-CN" sz="9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deletion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Hiding</a:t>
            </a:r>
            <a:r>
              <a:rPr lang="en-US" altLang="zh-CN" sz="9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fundamental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4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itself.</a:t>
            </a:r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Image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dirty="0">
                <a:solidFill>
                  <a:srgbClr val="000000"/>
                </a:solidFill>
                <a:latin typeface="Times New Roman"/>
                <a:ea typeface="Times New Roman"/>
              </a:rPr>
              <a:t>Pave</a:t>
            </a:r>
            <a:r>
              <a:rPr lang="en-US" altLang="zh-CN" sz="7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7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dirty="0">
                <a:solidFill>
                  <a:srgbClr val="000000"/>
                </a:solidFill>
                <a:latin typeface="Times New Roman"/>
                <a:ea typeface="Times New Roman"/>
              </a:rPr>
              <a:t>Cowpaths</a:t>
            </a:r>
            <a:r>
              <a:rPr lang="en-US" altLang="zh-CN" sz="7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annotated</a:t>
            </a:r>
            <a:r>
              <a:rPr lang="en-US" altLang="zh-CN" sz="7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Google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Map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Kittelson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95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Associates'</a:t>
            </a:r>
            <a:r>
              <a:rPr lang="en-US" altLang="zh-CN" sz="7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website</a:t>
            </a:r>
            <a:r>
              <a:rPr lang="en-US" altLang="zh-CN" sz="7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(http://prj.ki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ttelson.com/tigardtrails).</a:t>
            </a:r>
          </a:p>
          <a:p>
            <a:pPr marL="0">
              <a:lnSpc>
                <a:spcPct val="100000"/>
              </a:lnSpc>
            </a:pP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Lockton</a:t>
            </a:r>
          </a:p>
          <a:p>
            <a:pPr marL="0">
              <a:lnSpc>
                <a:spcPct val="100000"/>
              </a:lnSpc>
            </a:pP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95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7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3.ly/archi</a:t>
            </a:r>
          </a:p>
        </p:txBody>
      </p:sp>
      <p:sp>
        <p:nvSpPr>
          <p:cNvPr id="268" name="TextBox 268"/>
          <p:cNvSpPr txBox="1"/>
          <p:nvPr/>
        </p:nvSpPr>
        <p:spPr>
          <a:xfrm>
            <a:off x="4548076" y="492476"/>
            <a:ext cx="284372" cy="68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" spc="45" dirty="0">
                <a:solidFill>
                  <a:srgbClr val="fefefe"/>
                </a:solidFill>
                <a:latin typeface="Times New Roman"/>
                <a:ea typeface="Times New Roman"/>
              </a:rPr>
              <a:t>3.ly</a:t>
            </a:r>
            <a:r>
              <a:rPr lang="en-US" altLang="zh-CN" sz="450" spc="40" dirty="0">
                <a:solidFill>
                  <a:srgbClr val="fefefe"/>
                </a:solidFill>
                <a:latin typeface="Times New Roman"/>
                <a:ea typeface="Times New Roman"/>
              </a:rPr>
              <a:t>/archi</a:t>
            </a:r>
          </a:p>
        </p:txBody>
      </p:sp>
      <p:sp>
        <p:nvSpPr>
          <p:cNvPr id="269" name="TextBox 269"/>
          <p:cNvSpPr txBox="1"/>
          <p:nvPr/>
        </p:nvSpPr>
        <p:spPr>
          <a:xfrm>
            <a:off x="5017145" y="262972"/>
            <a:ext cx="156384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109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Picture 92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921" name="Freeform 92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Freeform 92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Freeform 923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TextBox 924"/>
          <p:cNvSpPr txBox="1"/>
          <p:nvPr/>
        </p:nvSpPr>
        <p:spPr>
          <a:xfrm>
            <a:off x="96529" y="112225"/>
            <a:ext cx="241810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Expert</a:t>
            </a:r>
            <a:r>
              <a:rPr lang="en-US" altLang="zh-CN" sz="3000" spc="-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choice</a:t>
            </a:r>
          </a:p>
        </p:txBody>
      </p:sp>
      <p:sp>
        <p:nvSpPr>
          <p:cNvPr id="925" name="TextBox 925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26" name="TextBox 926"/>
          <p:cNvSpPr txBox="1"/>
          <p:nvPr/>
        </p:nvSpPr>
        <p:spPr>
          <a:xfrm>
            <a:off x="120178" y="891135"/>
            <a:ext cx="2073754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possible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expert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authority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figure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situation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in?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Endorsements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celebrity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‘expert’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(such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chef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Heston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Blumenthal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Waitrose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campaign)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lend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credibility</a:t>
            </a:r>
          </a:p>
        </p:txBody>
      </p:sp>
      <p:sp>
        <p:nvSpPr>
          <p:cNvPr id="927" name="TextBox 927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Freeform 928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Freeform 929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Freeform 930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Freeform 931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29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Freeform 932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4" name="Picture 93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251460"/>
            <a:ext cx="3390900" cy="3672840"/>
          </a:xfrm>
          <a:prstGeom prst="rect">
            <a:avLst/>
          </a:prstGeom>
        </p:spPr>
      </p:pic>
      <p:sp>
        <p:nvSpPr>
          <p:cNvPr id="934" name="Freeform 934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Freeform 935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Freeform 936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Freeform 937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f9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TextBox 938"/>
          <p:cNvSpPr txBox="1"/>
          <p:nvPr/>
        </p:nvSpPr>
        <p:spPr>
          <a:xfrm>
            <a:off x="96529" y="112225"/>
            <a:ext cx="1523915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30" b="1" dirty="0">
                <a:solidFill>
                  <a:srgbClr val="fefefe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3000" spc="-25" b="1" dirty="0">
                <a:solidFill>
                  <a:srgbClr val="fefefe"/>
                </a:solidFill>
                <a:latin typeface="Times New Roman"/>
                <a:ea typeface="Times New Roman"/>
              </a:rPr>
              <a:t>raming</a:t>
            </a:r>
          </a:p>
        </p:txBody>
      </p:sp>
      <p:sp>
        <p:nvSpPr>
          <p:cNvPr id="939" name="TextBox 939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40" name="TextBox 940"/>
          <p:cNvSpPr txBox="1"/>
          <p:nvPr/>
        </p:nvSpPr>
        <p:spPr>
          <a:xfrm>
            <a:off x="120178" y="901869"/>
            <a:ext cx="2098555" cy="2888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selectively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present</a:t>
            </a:r>
            <a:r>
              <a:rPr lang="en-US" altLang="zh-CN" sz="19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</a:p>
          <a:p>
            <a:pPr hangingPunct="0" marL="0">
              <a:lnSpc>
                <a:spcPct val="95416"/>
              </a:lnSpc>
              <a:spcBef>
                <a:spcPts val="300"/>
              </a:spcBef>
            </a:pPr>
            <a:r>
              <a:rPr lang="en-US" altLang="zh-CN" sz="1900" spc="2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frames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range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positive</a:t>
            </a:r>
            <a:r>
              <a:rPr lang="en-US" altLang="zh-CN" sz="19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light?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9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Starbucks’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drink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sizes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start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‘tall’,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framing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range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scale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avoiding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mediocre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implications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‘small’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‘medium’</a:t>
            </a:r>
          </a:p>
        </p:txBody>
      </p:sp>
      <p:sp>
        <p:nvSpPr>
          <p:cNvPr id="941" name="TextBox 941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Picture 94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943" name="Freeform 94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Freeform 94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Freeform 945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TextBox 946"/>
          <p:cNvSpPr txBox="1"/>
          <p:nvPr/>
        </p:nvSpPr>
        <p:spPr>
          <a:xfrm>
            <a:off x="96529" y="112225"/>
            <a:ext cx="1229322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Habi</a:t>
            </a:r>
            <a:r>
              <a:rPr lang="en-US" altLang="zh-CN" sz="30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ts</a:t>
            </a:r>
          </a:p>
        </p:txBody>
      </p:sp>
      <p:sp>
        <p:nvSpPr>
          <p:cNvPr id="947" name="TextBox 947"/>
          <p:cNvSpPr txBox="1"/>
          <p:nvPr/>
        </p:nvSpPr>
        <p:spPr>
          <a:xfrm>
            <a:off x="5020919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48" name="TextBox 948"/>
          <p:cNvSpPr txBox="1"/>
          <p:nvPr/>
        </p:nvSpPr>
        <p:spPr>
          <a:xfrm>
            <a:off x="120178" y="889803"/>
            <a:ext cx="1994408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easy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4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900" spc="-2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1900" spc="-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habitual,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building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9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existing</a:t>
            </a:r>
            <a:r>
              <a:rPr lang="en-US" altLang="zh-CN" sz="19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routine?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Simply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choosing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stairs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rather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lift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elevator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quickly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daily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routine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home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</a:p>
        </p:txBody>
      </p:sp>
      <p:sp>
        <p:nvSpPr>
          <p:cNvPr id="949" name="TextBox 949"/>
          <p:cNvSpPr txBox="1"/>
          <p:nvPr/>
        </p:nvSpPr>
        <p:spPr>
          <a:xfrm>
            <a:off x="5030907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Picture 95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771900"/>
          </a:xfrm>
          <a:prstGeom prst="rect">
            <a:avLst/>
          </a:prstGeom>
        </p:spPr>
      </p:pic>
      <p:sp>
        <p:nvSpPr>
          <p:cNvPr id="951" name="Freeform 95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Freeform 95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Freeform 953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Freeform 954"> 
				</p:cNvPr>
          <p:cNvSpPr/>
          <p:nvPr/>
        </p:nvSpPr>
        <p:spPr>
          <a:xfrm>
            <a:off x="4953000" y="3479800"/>
            <a:ext cx="444500" cy="342900"/>
          </a:xfrm>
          <a:custGeom>
            <a:avLst/>
            <a:gdLst>
              <a:gd name="connsiteX0" fmla="*/ 35598 w 444500"/>
              <a:gd name="connsiteY0" fmla="*/ 353530 h 342900"/>
              <a:gd name="connsiteX1" fmla="*/ 452460 w 444500"/>
              <a:gd name="connsiteY1" fmla="*/ 353530 h 342900"/>
              <a:gd name="connsiteX2" fmla="*/ 452460 w 444500"/>
              <a:gd name="connsiteY2" fmla="*/ 36347 h 342900"/>
              <a:gd name="connsiteX3" fmla="*/ 35598 w 444500"/>
              <a:gd name="connsiteY3" fmla="*/ 36347 h 342900"/>
              <a:gd name="connsiteX4" fmla="*/ 35598 w 444500"/>
              <a:gd name="connsiteY4" fmla="*/ 35353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00" h="342900">
                <a:moveTo>
                  <a:pt x="35598" y="353530"/>
                </a:moveTo>
                <a:lnTo>
                  <a:pt x="452460" y="353530"/>
                </a:lnTo>
                <a:lnTo>
                  <a:pt x="452460" y="36347"/>
                </a:lnTo>
                <a:lnTo>
                  <a:pt x="35598" y="36347"/>
                </a:lnTo>
                <a:lnTo>
                  <a:pt x="35598" y="353530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TextBox 955"/>
          <p:cNvSpPr txBox="1"/>
          <p:nvPr/>
        </p:nvSpPr>
        <p:spPr>
          <a:xfrm>
            <a:off x="96529" y="112225"/>
            <a:ext cx="204792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Per</a:t>
            </a:r>
            <a:r>
              <a:rPr lang="en-US" altLang="zh-CN" sz="30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sonality</a:t>
            </a:r>
          </a:p>
        </p:txBody>
      </p:sp>
      <p:sp>
        <p:nvSpPr>
          <p:cNvPr id="956" name="TextBox 956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57" name="TextBox 957"/>
          <p:cNvSpPr txBox="1"/>
          <p:nvPr/>
        </p:nvSpPr>
        <p:spPr>
          <a:xfrm>
            <a:off x="120178" y="889803"/>
            <a:ext cx="2119593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1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9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personality</a:t>
            </a:r>
            <a:r>
              <a:rPr lang="en-US" altLang="zh-CN" sz="19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character</a:t>
            </a:r>
            <a:r>
              <a:rPr lang="en-US" altLang="zh-CN" sz="19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80" dirty="0">
                <a:solidFill>
                  <a:srgbClr val="000000"/>
                </a:solidFill>
                <a:latin typeface="Times New Roman"/>
                <a:ea typeface="Times New Roman"/>
              </a:rPr>
              <a:t>engages</a:t>
            </a:r>
            <a:r>
              <a:rPr lang="en-US" altLang="zh-CN" sz="19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0" dirty="0">
                <a:solidFill>
                  <a:srgbClr val="000000"/>
                </a:solidFill>
                <a:latin typeface="Times New Roman"/>
                <a:ea typeface="Times New Roman"/>
              </a:rPr>
              <a:t>users,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65" dirty="0">
                <a:solidFill>
                  <a:srgbClr val="000000"/>
                </a:solidFill>
                <a:latin typeface="Times New Roman"/>
                <a:ea typeface="Times New Roman"/>
              </a:rPr>
              <a:t>becoming</a:t>
            </a:r>
            <a:r>
              <a:rPr lang="en-US" altLang="zh-CN" sz="19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5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‘social</a:t>
            </a:r>
            <a:r>
              <a:rPr lang="en-US" altLang="zh-CN" sz="19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actor’?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Dutch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researchers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-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Philips’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iCat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robot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ea typeface="Times New Roman"/>
              </a:rPr>
              <a:t>decision-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washing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machines,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advising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expressing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opinions</a:t>
            </a:r>
          </a:p>
        </p:txBody>
      </p:sp>
      <p:sp>
        <p:nvSpPr>
          <p:cNvPr id="958" name="TextBox 958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Picture 96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960" name="Freeform 960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Freeform 961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19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Freeform 962"> 
				</p:cNvPr>
          <p:cNvSpPr/>
          <p:nvPr/>
        </p:nvSpPr>
        <p:spPr>
          <a:xfrm>
            <a:off x="0" y="0"/>
            <a:ext cx="3196171" cy="664642"/>
          </a:xfrm>
          <a:custGeom>
            <a:avLst/>
            <a:gdLst>
              <a:gd name="connsiteX0" fmla="*/ 0 w 3196171"/>
              <a:gd name="connsiteY0" fmla="*/ 664642 h 664642"/>
              <a:gd name="connsiteX1" fmla="*/ 3196171 w 3196171"/>
              <a:gd name="connsiteY1" fmla="*/ 664642 h 664642"/>
              <a:gd name="connsiteX2" fmla="*/ 3196171 w 3196171"/>
              <a:gd name="connsiteY2" fmla="*/ 0 h 664642"/>
              <a:gd name="connsiteX3" fmla="*/ 0 w 3196171"/>
              <a:gd name="connsiteY3" fmla="*/ 0 h 664642"/>
              <a:gd name="connsiteX4" fmla="*/ 0 w 3196171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171" h="664642">
                <a:moveTo>
                  <a:pt x="0" y="664642"/>
                </a:moveTo>
                <a:lnTo>
                  <a:pt x="3196171" y="664642"/>
                </a:lnTo>
                <a:lnTo>
                  <a:pt x="3196171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3" name="TextBox 963"/>
          <p:cNvSpPr txBox="1"/>
          <p:nvPr/>
        </p:nvSpPr>
        <p:spPr>
          <a:xfrm>
            <a:off x="96529" y="112225"/>
            <a:ext cx="310694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Provoke</a:t>
            </a:r>
            <a:r>
              <a:rPr lang="en-US" altLang="zh-CN" sz="3000" spc="-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empathy</a:t>
            </a:r>
          </a:p>
        </p:txBody>
      </p:sp>
      <p:sp>
        <p:nvSpPr>
          <p:cNvPr id="964" name="TextBox 964"/>
          <p:cNvSpPr txBox="1"/>
          <p:nvPr/>
        </p:nvSpPr>
        <p:spPr>
          <a:xfrm>
            <a:off x="5020919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65" name="TextBox 965"/>
          <p:cNvSpPr txBox="1"/>
          <p:nvPr/>
        </p:nvSpPr>
        <p:spPr>
          <a:xfrm>
            <a:off x="120178" y="891135"/>
            <a:ext cx="2108226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perspectives</a:t>
            </a:r>
            <a:r>
              <a:rPr lang="en-US" altLang="zh-CN" sz="1800" spc="-2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thought</a:t>
            </a:r>
            <a:r>
              <a:rPr lang="en-US" altLang="zh-CN" sz="1800" spc="-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processes,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revealing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system?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Twitter,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Facebook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et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al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moment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problems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concerns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millions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just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not)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world</a:t>
            </a:r>
          </a:p>
        </p:txBody>
      </p:sp>
      <p:sp>
        <p:nvSpPr>
          <p:cNvPr id="966" name="TextBox 966"/>
          <p:cNvSpPr txBox="1"/>
          <p:nvPr/>
        </p:nvSpPr>
        <p:spPr>
          <a:xfrm>
            <a:off x="5030907" y="32498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Freeform 967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Freeform 968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Freeform 969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1" name="Picture 97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971" name="TextBox 971"/>
          <p:cNvSpPr txBox="1"/>
          <p:nvPr/>
        </p:nvSpPr>
        <p:spPr>
          <a:xfrm>
            <a:off x="96529" y="112225"/>
            <a:ext cx="2448091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Rec</a:t>
            </a:r>
            <a:r>
              <a:rPr lang="en-US" altLang="zh-CN" sz="300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iprocation</a:t>
            </a:r>
          </a:p>
        </p:txBody>
      </p:sp>
      <p:sp>
        <p:nvSpPr>
          <p:cNvPr id="972" name="TextBox 972"/>
          <p:cNvSpPr txBox="1"/>
          <p:nvPr/>
        </p:nvSpPr>
        <p:spPr>
          <a:xfrm>
            <a:off x="5020906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35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73" name="TextBox 973"/>
          <p:cNvSpPr txBox="1"/>
          <p:nvPr/>
        </p:nvSpPr>
        <p:spPr>
          <a:xfrm>
            <a:off x="120178" y="891135"/>
            <a:ext cx="1954824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they’ve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been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done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favour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(by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system,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users)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return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it?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busker’s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postcards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‘free’,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norms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reciprocation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him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tip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return</a:t>
            </a:r>
          </a:p>
        </p:txBody>
      </p:sp>
      <p:sp>
        <p:nvSpPr>
          <p:cNvPr id="974" name="TextBox 974"/>
          <p:cNvSpPr txBox="1"/>
          <p:nvPr/>
        </p:nvSpPr>
        <p:spPr>
          <a:xfrm>
            <a:off x="5030894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Picture 97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2689860"/>
            <a:ext cx="3390900" cy="1234440"/>
          </a:xfrm>
          <a:prstGeom prst="rect">
            <a:avLst/>
          </a:prstGeom>
        </p:spPr>
      </p:pic>
      <p:pic>
        <p:nvPicPr>
          <p:cNvPr id="977" name="Picture 97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647700"/>
            <a:ext cx="3390900" cy="2019300"/>
          </a:xfrm>
          <a:prstGeom prst="rect">
            <a:avLst/>
          </a:prstGeom>
        </p:spPr>
      </p:pic>
      <p:sp>
        <p:nvSpPr>
          <p:cNvPr id="977" name="Freeform 977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Freeform 978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Freeform 979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0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70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70" y="232842"/>
                </a:moveTo>
                <a:cubicBezTo>
                  <a:pt x="440270" y="347408"/>
                  <a:pt x="347395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395" y="25412"/>
                  <a:pt x="440270" y="118262"/>
                  <a:pt x="440270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Freeform 980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71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71 w 431800"/>
              <a:gd name="connsiteY4" fmla="*/ 232841 h 431800"/>
              <a:gd name="connsiteX5" fmla="*/ 440271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71" y="232841"/>
                </a:moveTo>
                <a:cubicBezTo>
                  <a:pt x="440271" y="347408"/>
                  <a:pt x="347396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396" y="25412"/>
                  <a:pt x="440271" y="118262"/>
                  <a:pt x="440271" y="232841"/>
                </a:cubicBezTo>
                <a:lnTo>
                  <a:pt x="440271" y="232841"/>
                </a:lnTo>
                <a:close/>
              </a:path>
            </a:pathLst>
          </a:custGeom>
          <a:solidFill>
            <a:srgbClr val="000019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Freeform 981"> 
				</p:cNvPr>
          <p:cNvSpPr/>
          <p:nvPr/>
        </p:nvSpPr>
        <p:spPr>
          <a:xfrm>
            <a:off x="0" y="0"/>
            <a:ext cx="3839629" cy="664642"/>
          </a:xfrm>
          <a:custGeom>
            <a:avLst/>
            <a:gdLst>
              <a:gd name="connsiteX0" fmla="*/ 0 w 3839629"/>
              <a:gd name="connsiteY0" fmla="*/ 664642 h 664642"/>
              <a:gd name="connsiteX1" fmla="*/ 3839629 w 3839629"/>
              <a:gd name="connsiteY1" fmla="*/ 664642 h 664642"/>
              <a:gd name="connsiteX2" fmla="*/ 3839629 w 3839629"/>
              <a:gd name="connsiteY2" fmla="*/ 0 h 664642"/>
              <a:gd name="connsiteX3" fmla="*/ 0 w 3839629"/>
              <a:gd name="connsiteY3" fmla="*/ 0 h 664642"/>
              <a:gd name="connsiteX4" fmla="*/ 0 w 38396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629" h="664642">
                <a:moveTo>
                  <a:pt x="0" y="664642"/>
                </a:moveTo>
                <a:lnTo>
                  <a:pt x="3839629" y="664642"/>
                </a:lnTo>
                <a:lnTo>
                  <a:pt x="38396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Freeform 982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83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83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83" y="232842"/>
                </a:moveTo>
                <a:cubicBezTo>
                  <a:pt x="440283" y="347408"/>
                  <a:pt x="347409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409" y="25412"/>
                  <a:pt x="440283" y="118262"/>
                  <a:pt x="440283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Freeform 983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84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84 w 431800"/>
              <a:gd name="connsiteY4" fmla="*/ 232841 h 431800"/>
              <a:gd name="connsiteX5" fmla="*/ 440284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84" y="232841"/>
                </a:moveTo>
                <a:cubicBezTo>
                  <a:pt x="440284" y="347408"/>
                  <a:pt x="347408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408" y="25412"/>
                  <a:pt x="440284" y="118262"/>
                  <a:pt x="440284" y="232841"/>
                </a:cubicBezTo>
                <a:lnTo>
                  <a:pt x="440284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Freeform 984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2 h 355600"/>
              <a:gd name="connsiteX3" fmla="*/ 25425 w 431800"/>
              <a:gd name="connsiteY3" fmla="*/ 29642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2"/>
                </a:lnTo>
                <a:lnTo>
                  <a:pt x="25425" y="29642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Freeform 985"> 
				</p:cNvPr>
          <p:cNvSpPr/>
          <p:nvPr/>
        </p:nvSpPr>
        <p:spPr>
          <a:xfrm>
            <a:off x="4965700" y="292100"/>
            <a:ext cx="431800" cy="355600"/>
          </a:xfrm>
          <a:custGeom>
            <a:avLst/>
            <a:gdLst>
              <a:gd name="connsiteX0" fmla="*/ 25425 w 431800"/>
              <a:gd name="connsiteY0" fmla="*/ 359498 h 355600"/>
              <a:gd name="connsiteX1" fmla="*/ 438899 w 431800"/>
              <a:gd name="connsiteY1" fmla="*/ 359498 h 355600"/>
              <a:gd name="connsiteX2" fmla="*/ 438899 w 431800"/>
              <a:gd name="connsiteY2" fmla="*/ 29641 h 355600"/>
              <a:gd name="connsiteX3" fmla="*/ 25425 w 431800"/>
              <a:gd name="connsiteY3" fmla="*/ 29641 h 355600"/>
              <a:gd name="connsiteX4" fmla="*/ 25425 w 431800"/>
              <a:gd name="connsiteY4" fmla="*/ 359498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355600">
                <a:moveTo>
                  <a:pt x="25425" y="359498"/>
                </a:moveTo>
                <a:lnTo>
                  <a:pt x="438899" y="359498"/>
                </a:lnTo>
                <a:lnTo>
                  <a:pt x="438899" y="29641"/>
                </a:lnTo>
                <a:lnTo>
                  <a:pt x="25425" y="29641"/>
                </a:lnTo>
                <a:lnTo>
                  <a:pt x="25425" y="3594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6" name="Freeform 986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83 w 431800"/>
              <a:gd name="connsiteY0" fmla="*/ 232842 h 431800"/>
              <a:gd name="connsiteX1" fmla="*/ 232841 w 431800"/>
              <a:gd name="connsiteY1" fmla="*/ 440270 h 431800"/>
              <a:gd name="connsiteX2" fmla="*/ 25400 w 431800"/>
              <a:gd name="connsiteY2" fmla="*/ 232842 h 431800"/>
              <a:gd name="connsiteX3" fmla="*/ 232841 w 431800"/>
              <a:gd name="connsiteY3" fmla="*/ 25412 h 431800"/>
              <a:gd name="connsiteX4" fmla="*/ 440283 w 431800"/>
              <a:gd name="connsiteY4" fmla="*/ 232842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431800">
                <a:moveTo>
                  <a:pt x="440283" y="232842"/>
                </a:moveTo>
                <a:cubicBezTo>
                  <a:pt x="440283" y="347408"/>
                  <a:pt x="347409" y="440270"/>
                  <a:pt x="232841" y="440270"/>
                </a:cubicBezTo>
                <a:cubicBezTo>
                  <a:pt x="118274" y="440270"/>
                  <a:pt x="25400" y="347408"/>
                  <a:pt x="25400" y="232842"/>
                </a:cubicBezTo>
                <a:cubicBezTo>
                  <a:pt x="25400" y="118262"/>
                  <a:pt x="118274" y="25412"/>
                  <a:pt x="232841" y="25412"/>
                </a:cubicBezTo>
                <a:cubicBezTo>
                  <a:pt x="347409" y="25412"/>
                  <a:pt x="440283" y="118262"/>
                  <a:pt x="440283" y="232842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Freeform 987"> 
				</p:cNvPr>
          <p:cNvSpPr/>
          <p:nvPr/>
        </p:nvSpPr>
        <p:spPr>
          <a:xfrm>
            <a:off x="4965700" y="88900"/>
            <a:ext cx="431800" cy="431800"/>
          </a:xfrm>
          <a:custGeom>
            <a:avLst/>
            <a:gdLst>
              <a:gd name="connsiteX0" fmla="*/ 440284 w 431800"/>
              <a:gd name="connsiteY0" fmla="*/ 232841 h 431800"/>
              <a:gd name="connsiteX1" fmla="*/ 232842 w 431800"/>
              <a:gd name="connsiteY1" fmla="*/ 440271 h 431800"/>
              <a:gd name="connsiteX2" fmla="*/ 25400 w 431800"/>
              <a:gd name="connsiteY2" fmla="*/ 232841 h 431800"/>
              <a:gd name="connsiteX3" fmla="*/ 232842 w 431800"/>
              <a:gd name="connsiteY3" fmla="*/ 25412 h 431800"/>
              <a:gd name="connsiteX4" fmla="*/ 440284 w 431800"/>
              <a:gd name="connsiteY4" fmla="*/ 232841 h 431800"/>
              <a:gd name="connsiteX5" fmla="*/ 440284 w 431800"/>
              <a:gd name="connsiteY5" fmla="*/ 232841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431800">
                <a:moveTo>
                  <a:pt x="440284" y="232841"/>
                </a:moveTo>
                <a:cubicBezTo>
                  <a:pt x="440284" y="347408"/>
                  <a:pt x="347408" y="440271"/>
                  <a:pt x="232842" y="440271"/>
                </a:cubicBezTo>
                <a:cubicBezTo>
                  <a:pt x="118275" y="440271"/>
                  <a:pt x="25400" y="347408"/>
                  <a:pt x="25400" y="232841"/>
                </a:cubicBezTo>
                <a:cubicBezTo>
                  <a:pt x="25400" y="118262"/>
                  <a:pt x="118275" y="25412"/>
                  <a:pt x="232842" y="25412"/>
                </a:cubicBezTo>
                <a:cubicBezTo>
                  <a:pt x="347408" y="25412"/>
                  <a:pt x="440284" y="118262"/>
                  <a:pt x="440284" y="232841"/>
                </a:cubicBezTo>
                <a:lnTo>
                  <a:pt x="440284" y="232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TextBox 988"/>
          <p:cNvSpPr txBox="1"/>
          <p:nvPr/>
        </p:nvSpPr>
        <p:spPr>
          <a:xfrm>
            <a:off x="96529" y="134472"/>
            <a:ext cx="378073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Rephrasing</a:t>
            </a:r>
            <a:r>
              <a:rPr lang="en-US" altLang="zh-CN" sz="2800" spc="-16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800" spc="-17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b="1" dirty="0">
                <a:solidFill>
                  <a:srgbClr val="fefefe"/>
                </a:solidFill>
                <a:latin typeface="Times New Roman"/>
                <a:ea typeface="Times New Roman"/>
              </a:rPr>
              <a:t>renaming</a:t>
            </a:r>
          </a:p>
        </p:txBody>
      </p:sp>
      <p:sp>
        <p:nvSpPr>
          <p:cNvPr id="989" name="TextBox 989"/>
          <p:cNvSpPr txBox="1"/>
          <p:nvPr/>
        </p:nvSpPr>
        <p:spPr>
          <a:xfrm>
            <a:off x="5020919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90" name="TextBox 990"/>
          <p:cNvSpPr txBox="1"/>
          <p:nvPr/>
        </p:nvSpPr>
        <p:spPr>
          <a:xfrm>
            <a:off x="120178" y="889803"/>
            <a:ext cx="2112589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rephrase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rename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you’d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do,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aligns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better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ea typeface="Times New Roman"/>
              </a:rPr>
              <a:t>already</a:t>
            </a:r>
            <a:r>
              <a:rPr lang="en-US" altLang="zh-CN" sz="1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35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spc="6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-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Twitter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changed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name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‘Devices’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tab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easily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understandable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‘Mobile’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encourage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phones</a:t>
            </a:r>
          </a:p>
        </p:txBody>
      </p:sp>
      <p:sp>
        <p:nvSpPr>
          <p:cNvPr id="991" name="TextBox 991"/>
          <p:cNvSpPr txBox="1"/>
          <p:nvPr/>
        </p:nvSpPr>
        <p:spPr>
          <a:xfrm>
            <a:off x="5030907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Picture 9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993" name="Freeform 99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Freeform 99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Freeform 995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TextBox 996"/>
          <p:cNvSpPr txBox="1"/>
          <p:nvPr/>
        </p:nvSpPr>
        <p:spPr>
          <a:xfrm>
            <a:off x="96529" y="112225"/>
            <a:ext cx="147005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10" b="1" dirty="0">
                <a:solidFill>
                  <a:srgbClr val="fefefe"/>
                </a:solidFill>
                <a:latin typeface="Times New Roman"/>
                <a:ea typeface="Times New Roman"/>
              </a:rPr>
              <a:t>Scarci</a:t>
            </a:r>
            <a:r>
              <a:rPr lang="en-US" altLang="zh-CN" sz="3000" spc="5" b="1" dirty="0">
                <a:solidFill>
                  <a:srgbClr val="fefefe"/>
                </a:solidFill>
                <a:latin typeface="Times New Roman"/>
                <a:ea typeface="Times New Roman"/>
              </a:rPr>
              <a:t>ty</a:t>
            </a:r>
          </a:p>
        </p:txBody>
      </p:sp>
      <p:sp>
        <p:nvSpPr>
          <p:cNvPr id="997" name="TextBox 997"/>
          <p:cNvSpPr txBox="1"/>
          <p:nvPr/>
        </p:nvSpPr>
        <p:spPr>
          <a:xfrm>
            <a:off x="5020919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998" name="TextBox 998"/>
          <p:cNvSpPr txBox="1"/>
          <p:nvPr/>
        </p:nvSpPr>
        <p:spPr>
          <a:xfrm>
            <a:off x="120178" y="913995"/>
            <a:ext cx="2084739" cy="28767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emphasise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resource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valuable,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limited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quantity,</a:t>
            </a:r>
            <a:r>
              <a:rPr lang="en-US" altLang="zh-CN" sz="180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</a:p>
          <a:p>
            <a:pPr hangingPunct="0" marL="0">
              <a:lnSpc>
                <a:spcPct val="95416"/>
              </a:lnSpc>
              <a:spcBef>
                <a:spcPts val="315"/>
              </a:spcBef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running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actually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limit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rtificially)?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We’re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retailers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emphasising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‘everything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go’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actually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closing;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case,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however,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shop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close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down</a:t>
            </a:r>
          </a:p>
        </p:txBody>
      </p:sp>
      <p:sp>
        <p:nvSpPr>
          <p:cNvPr id="999" name="TextBox 999"/>
          <p:cNvSpPr txBox="1"/>
          <p:nvPr/>
        </p:nvSpPr>
        <p:spPr>
          <a:xfrm>
            <a:off x="5030907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Picture 10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001" name="Freeform 100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Freeform 100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1a74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Freeform 1003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TextBox 1004"/>
          <p:cNvSpPr txBox="1"/>
          <p:nvPr/>
        </p:nvSpPr>
        <p:spPr>
          <a:xfrm>
            <a:off x="96529" y="112225"/>
            <a:ext cx="2143913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3000" spc="-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proof</a:t>
            </a:r>
          </a:p>
        </p:txBody>
      </p:sp>
      <p:sp>
        <p:nvSpPr>
          <p:cNvPr id="1005" name="TextBox 1005"/>
          <p:cNvSpPr txBox="1"/>
          <p:nvPr/>
        </p:nvSpPr>
        <p:spPr>
          <a:xfrm>
            <a:off x="5020919" y="143048"/>
            <a:ext cx="388269" cy="532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7922">
              <a:lnSpc>
                <a:spcPct val="136666"/>
              </a:lnSpc>
            </a:pPr>
            <a:r>
              <a:rPr lang="en-US" altLang="zh-CN" sz="1900" spc="-440" dirty="0">
                <a:solidFill>
                  <a:srgbClr val="fefefe"/>
                </a:solidFill>
                <a:latin typeface="Times New Roman"/>
                <a:ea typeface="Times New Roman"/>
              </a:rPr>
              <a:t>Cg</a:t>
            </a:r>
            <a:r>
              <a:rPr lang="en-US" altLang="zh-CN" sz="1900" spc="-50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ly/Cogn</a:t>
            </a:r>
          </a:p>
        </p:txBody>
      </p:sp>
      <p:sp>
        <p:nvSpPr>
          <p:cNvPr id="1006" name="TextBox 1006"/>
          <p:cNvSpPr txBox="1"/>
          <p:nvPr/>
        </p:nvSpPr>
        <p:spPr>
          <a:xfrm>
            <a:off x="120178" y="891135"/>
            <a:ext cx="2098301" cy="29047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situation,</a:t>
            </a:r>
            <a:r>
              <a:rPr lang="en-US" altLang="zh-CN" sz="180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choices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popular?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40"/>
              </a:lnSpc>
            </a:pPr>
            <a:endParaRPr lang="en-US" dirty="0" smtClean="0"/>
          </a:p>
          <a:p>
            <a:pPr hangingPunct="0" marL="49158">
              <a:lnSpc>
                <a:spcPct val="94583"/>
              </a:lnSpc>
            </a:pP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Amazon’s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recommendations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helpful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buyers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expanding</a:t>
            </a:r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scope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knowledge,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increasing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sales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Amazon</a:t>
            </a:r>
          </a:p>
        </p:txBody>
      </p:sp>
      <p:sp>
        <p:nvSpPr>
          <p:cNvPr id="1007" name="TextBox 1007"/>
          <p:cNvSpPr txBox="1"/>
          <p:nvPr/>
        </p:nvSpPr>
        <p:spPr>
          <a:xfrm>
            <a:off x="5030907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Freeform 1008"> 
				</p:cNvPr>
          <p:cNvSpPr/>
          <p:nvPr/>
        </p:nvSpPr>
        <p:spPr>
          <a:xfrm>
            <a:off x="0" y="0"/>
            <a:ext cx="5486400" cy="672134"/>
          </a:xfrm>
          <a:custGeom>
            <a:avLst/>
            <a:gdLst>
              <a:gd name="connsiteX0" fmla="*/ 0 w 5486400"/>
              <a:gd name="connsiteY0" fmla="*/ 672134 h 672134"/>
              <a:gd name="connsiteX1" fmla="*/ 5486400 w 5486400"/>
              <a:gd name="connsiteY1" fmla="*/ 672134 h 672134"/>
              <a:gd name="connsiteX2" fmla="*/ 5486400 w 5486400"/>
              <a:gd name="connsiteY2" fmla="*/ 0 h 672134"/>
              <a:gd name="connsiteX3" fmla="*/ 0 w 5486400"/>
              <a:gd name="connsiteY3" fmla="*/ 0 h 672134"/>
              <a:gd name="connsiteX4" fmla="*/ 0 w 5486400"/>
              <a:gd name="connsiteY4" fmla="*/ 672134 h 6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672134">
                <a:moveTo>
                  <a:pt x="0" y="672134"/>
                </a:moveTo>
                <a:lnTo>
                  <a:pt x="5486400" y="672134"/>
                </a:lnTo>
                <a:lnTo>
                  <a:pt x="5486400" y="0"/>
                </a:lnTo>
                <a:lnTo>
                  <a:pt x="0" y="0"/>
                </a:lnTo>
                <a:lnTo>
                  <a:pt x="0" y="672134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9" name="Freeform 1009"> 
				</p:cNvPr>
          <p:cNvSpPr/>
          <p:nvPr/>
        </p:nvSpPr>
        <p:spPr>
          <a:xfrm>
            <a:off x="4883150" y="171450"/>
            <a:ext cx="387350" cy="387350"/>
          </a:xfrm>
          <a:custGeom>
            <a:avLst/>
            <a:gdLst>
              <a:gd name="connsiteX0" fmla="*/ 389259 w 387350"/>
              <a:gd name="connsiteY0" fmla="*/ 204768 h 387350"/>
              <a:gd name="connsiteX1" fmla="*/ 202570 w 387350"/>
              <a:gd name="connsiteY1" fmla="*/ 391458 h 387350"/>
              <a:gd name="connsiteX2" fmla="*/ 15880 w 387350"/>
              <a:gd name="connsiteY2" fmla="*/ 204768 h 387350"/>
              <a:gd name="connsiteX3" fmla="*/ 202570 w 387350"/>
              <a:gd name="connsiteY3" fmla="*/ 18078 h 387350"/>
              <a:gd name="connsiteX4" fmla="*/ 389259 w 387350"/>
              <a:gd name="connsiteY4" fmla="*/ 204768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" h="387350">
                <a:moveTo>
                  <a:pt x="389259" y="204768"/>
                </a:moveTo>
                <a:cubicBezTo>
                  <a:pt x="389259" y="307879"/>
                  <a:pt x="305681" y="391458"/>
                  <a:pt x="202570" y="391458"/>
                </a:cubicBezTo>
                <a:cubicBezTo>
                  <a:pt x="99458" y="391458"/>
                  <a:pt x="15880" y="307879"/>
                  <a:pt x="15880" y="204768"/>
                </a:cubicBezTo>
                <a:cubicBezTo>
                  <a:pt x="15880" y="101657"/>
                  <a:pt x="99458" y="18078"/>
                  <a:pt x="202570" y="18078"/>
                </a:cubicBezTo>
                <a:cubicBezTo>
                  <a:pt x="305681" y="18078"/>
                  <a:pt x="389259" y="101657"/>
                  <a:pt x="389259" y="204768"/>
                </a:cubicBez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0" name="Freeform 1010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1" name="Freeform 1011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a1b2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2" name="Freeform 1012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" name="Freeform 1013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f5911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Freeform 1014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Freeform 1015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ee592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Freeform 1016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b9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Freeform 1017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1a74b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Freeform 1018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b9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9" name="Freeform 1019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Freeform 1020"> 
				</p:cNvPr>
          <p:cNvSpPr/>
          <p:nvPr/>
        </p:nvSpPr>
        <p:spPr>
          <a:xfrm>
            <a:off x="4876800" y="165100"/>
            <a:ext cx="393700" cy="393700"/>
          </a:xfrm>
          <a:custGeom>
            <a:avLst/>
            <a:gdLst>
              <a:gd name="connsiteX0" fmla="*/ 395609 w 393700"/>
              <a:gd name="connsiteY0" fmla="*/ 211118 h 393700"/>
              <a:gd name="connsiteX1" fmla="*/ 208920 w 393700"/>
              <a:gd name="connsiteY1" fmla="*/ 397808 h 393700"/>
              <a:gd name="connsiteX2" fmla="*/ 22230 w 393700"/>
              <a:gd name="connsiteY2" fmla="*/ 211118 h 393700"/>
              <a:gd name="connsiteX3" fmla="*/ 208920 w 393700"/>
              <a:gd name="connsiteY3" fmla="*/ 24428 h 393700"/>
              <a:gd name="connsiteX4" fmla="*/ 395609 w 393700"/>
              <a:gd name="connsiteY4" fmla="*/ 211118 h 393700"/>
              <a:gd name="connsiteX5" fmla="*/ 395609 w 393700"/>
              <a:gd name="connsiteY5" fmla="*/ 211118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00" h="393700">
                <a:moveTo>
                  <a:pt x="395609" y="211118"/>
                </a:moveTo>
                <a:cubicBezTo>
                  <a:pt x="395609" y="314229"/>
                  <a:pt x="312031" y="397808"/>
                  <a:pt x="208920" y="397808"/>
                </a:cubicBezTo>
                <a:cubicBezTo>
                  <a:pt x="105808" y="397808"/>
                  <a:pt x="22230" y="314229"/>
                  <a:pt x="22230" y="211118"/>
                </a:cubicBezTo>
                <a:cubicBezTo>
                  <a:pt x="22230" y="108007"/>
                  <a:pt x="105808" y="24428"/>
                  <a:pt x="208920" y="24428"/>
                </a:cubicBezTo>
                <a:cubicBezTo>
                  <a:pt x="312031" y="24428"/>
                  <a:pt x="395609" y="108007"/>
                  <a:pt x="395609" y="211118"/>
                </a:cubicBezTo>
                <a:lnTo>
                  <a:pt x="395609" y="2111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2" name="Picture 102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98120"/>
            <a:ext cx="297180" cy="289560"/>
          </a:xfrm>
          <a:prstGeom prst="rect">
            <a:avLst/>
          </a:prstGeom>
        </p:spPr>
      </p:pic>
      <p:pic>
        <p:nvPicPr>
          <p:cNvPr id="1023" name="Picture 102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23900"/>
            <a:ext cx="2392680" cy="2659380"/>
          </a:xfrm>
          <a:prstGeom prst="rect">
            <a:avLst/>
          </a:prstGeom>
        </p:spPr>
      </p:pic>
      <p:sp>
        <p:nvSpPr>
          <p:cNvPr id="1023" name="TextBox 1023"/>
          <p:cNvSpPr txBox="1"/>
          <p:nvPr/>
        </p:nvSpPr>
        <p:spPr>
          <a:xfrm>
            <a:off x="209078" y="157225"/>
            <a:ext cx="3476537" cy="3196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0689">
              <a:lnSpc>
                <a:spcPct val="100000"/>
              </a:lnSpc>
            </a:pPr>
            <a:r>
              <a:rPr lang="en-US" altLang="zh-CN" sz="2850" spc="104" b="1" dirty="0">
                <a:solidFill>
                  <a:srgbClr val="fefefe"/>
                </a:solidFill>
                <a:latin typeface="Times New Roman"/>
                <a:ea typeface="Times New Roman"/>
              </a:rPr>
              <a:t>Machiavellian</a:t>
            </a:r>
            <a:r>
              <a:rPr lang="en-US" altLang="zh-CN" sz="2850" spc="1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50" spc="125" b="1" dirty="0">
                <a:solidFill>
                  <a:srgbClr val="fefefe"/>
                </a:solidFill>
                <a:latin typeface="Times New Roman"/>
                <a:ea typeface="Times New Roman"/>
              </a:rPr>
              <a:t>Lens</a:t>
            </a:r>
          </a:p>
          <a:p>
            <a:pPr>
              <a:lnSpc>
                <a:spcPts val="1070"/>
              </a:lnSpc>
            </a:pPr>
            <a:endParaRPr lang="en-US" dirty="0" smtClean="0"/>
          </a:p>
          <a:p>
            <a:pPr hangingPunct="0" marL="0">
              <a:lnSpc>
                <a:spcPct val="94583"/>
              </a:lnSpc>
            </a:pP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Machiavellian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Lens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comprises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patterns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which,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diverse,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embody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‘end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justifies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means’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approach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kind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associated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Niccolò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Machiavelli.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considered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unethical,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nevertheless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commonly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consumers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pricing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structures,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planned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obsolescence,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lock-ins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on,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central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authors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Vance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Packard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Douglas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Rushkoff,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revealing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ea typeface="Times New Roman"/>
              </a:rPr>
              <a:t>‘hidden’</a:t>
            </a:r>
            <a:r>
              <a:rPr lang="en-US" altLang="zh-CN" sz="9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structures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shape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everyday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technology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contexts,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Benjamin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Mako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Hill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Chris</a:t>
            </a:r>
            <a:r>
              <a:rPr lang="en-US" altLang="zh-CN" sz="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Nodder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done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great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exploring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area.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Elements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game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theory</a:t>
            </a:r>
            <a:r>
              <a:rPr lang="en-US" altLang="zh-CN" sz="9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present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9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30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9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patterns,</a:t>
            </a:r>
            <a:r>
              <a:rPr lang="en-US" altLang="zh-CN" sz="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worth</a:t>
            </a:r>
            <a:r>
              <a:rPr lang="en-US" altLang="zh-CN" sz="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000000"/>
                </a:solidFill>
                <a:latin typeface="Times New Roman"/>
                <a:ea typeface="Times New Roman"/>
              </a:rPr>
              <a:t>investigation.</a:t>
            </a:r>
          </a:p>
          <a:p>
            <a:pPr>
              <a:lnSpc>
                <a:spcPts val="430"/>
              </a:lnSpc>
            </a:pPr>
            <a:endParaRPr lang="en-US" dirty="0" smtClean="0"/>
          </a:p>
          <a:p>
            <a:pPr hangingPunct="0" marL="0">
              <a:lnSpc>
                <a:spcPct val="90416"/>
              </a:lnSpc>
            </a:pP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Image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Antifeatures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55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crippleware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Orin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Zebest's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Flickr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stream,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CC-BY-SA</a:t>
            </a:r>
            <a:r>
              <a:rPr lang="en-US" altLang="zh-CN" sz="600" spc="6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licensed</a:t>
            </a:r>
            <a:r>
              <a:rPr lang="en-US" altLang="zh-CN" sz="600" spc="7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(http://www.flickr.com/photos/orinrobertjohn/68106611).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Images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ea typeface="Times New Roman"/>
              </a:rPr>
              <a:t>free,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Forced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dichotomy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Slow/no</a:t>
            </a:r>
            <a:r>
              <a:rPr lang="en-US" altLang="zh-CN" sz="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dirty="0">
                <a:solidFill>
                  <a:srgbClr val="000000"/>
                </a:solidFill>
                <a:latin typeface="Times New Roman"/>
                <a:ea typeface="Times New Roman"/>
              </a:rPr>
              <a:t>response</a:t>
            </a:r>
            <a:r>
              <a:rPr lang="en-US" altLang="zh-CN" sz="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screenshots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Bill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Moggridge’s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‘Designing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Interactions’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website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(http://www.designinginteractions.com/book),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30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example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survey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built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surveymonkey.com,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registration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form</a:t>
            </a:r>
            <a:r>
              <a:rPr lang="en-US" altLang="zh-CN" sz="6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Univadis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website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(http://www.univadis.co.uk/medical_and_more/Registration?locale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=en_GB)</a:t>
            </a:r>
            <a:r>
              <a:rPr lang="en-US" altLang="zh-CN" sz="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respectively.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photos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Dan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Lockton.</a:t>
            </a:r>
          </a:p>
          <a:p>
            <a:pPr marL="0">
              <a:lnSpc>
                <a:spcPct val="100000"/>
              </a:lnSpc>
            </a:pP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references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reading,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please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6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6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3.ly/machi</a:t>
            </a:r>
          </a:p>
        </p:txBody>
      </p:sp>
      <p:sp>
        <p:nvSpPr>
          <p:cNvPr id="1024" name="TextBox 1024"/>
          <p:cNvSpPr txBox="1"/>
          <p:nvPr/>
        </p:nvSpPr>
        <p:spPr>
          <a:xfrm>
            <a:off x="4550965" y="490925"/>
            <a:ext cx="285277" cy="68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" spc="25" dirty="0">
                <a:solidFill>
                  <a:srgbClr val="fefefe"/>
                </a:solidFill>
                <a:latin typeface="Times New Roman"/>
                <a:ea typeface="Times New Roman"/>
              </a:rPr>
              <a:t>3.ly/</a:t>
            </a:r>
            <a:r>
              <a:rPr lang="en-US" altLang="zh-CN" sz="450" spc="20" dirty="0">
                <a:solidFill>
                  <a:srgbClr val="fefefe"/>
                </a:solidFill>
                <a:latin typeface="Times New Roman"/>
                <a:ea typeface="Times New Roman"/>
              </a:rPr>
              <a:t>machi</a:t>
            </a:r>
          </a:p>
        </p:txBody>
      </p:sp>
      <p:sp>
        <p:nvSpPr>
          <p:cNvPr id="1025" name="TextBox 1025"/>
          <p:cNvSpPr txBox="1"/>
          <p:nvPr/>
        </p:nvSpPr>
        <p:spPr>
          <a:xfrm>
            <a:off x="4991745" y="262972"/>
            <a:ext cx="206223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1265" dirty="0">
                <a:solidFill>
                  <a:srgbClr val="fefefe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1700" spc="-950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1700" spc="-103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864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700" spc="-87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1700" spc="-48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7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271" name="Freeform 271"> 
				</p:cNvPr>
          <p:cNvSpPr/>
          <p:nvPr/>
        </p:nvSpPr>
        <p:spPr>
          <a:xfrm>
            <a:off x="0" y="0"/>
            <a:ext cx="2727045" cy="664629"/>
          </a:xfrm>
          <a:custGeom>
            <a:avLst/>
            <a:gdLst>
              <a:gd name="connsiteX0" fmla="*/ 0 w 2727045"/>
              <a:gd name="connsiteY0" fmla="*/ 664629 h 664629"/>
              <a:gd name="connsiteX1" fmla="*/ 2727045 w 2727045"/>
              <a:gd name="connsiteY1" fmla="*/ 664629 h 664629"/>
              <a:gd name="connsiteX2" fmla="*/ 2727045 w 2727045"/>
              <a:gd name="connsiteY2" fmla="*/ 0 h 664629"/>
              <a:gd name="connsiteX3" fmla="*/ 0 w 2727045"/>
              <a:gd name="connsiteY3" fmla="*/ 0 h 664629"/>
              <a:gd name="connsiteX4" fmla="*/ 0 w 2727045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7045" h="664629">
                <a:moveTo>
                  <a:pt x="0" y="664629"/>
                </a:moveTo>
                <a:lnTo>
                  <a:pt x="2727045" y="664629"/>
                </a:lnTo>
                <a:lnTo>
                  <a:pt x="2727045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73b54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Freeform 272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Freeform 273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73b54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TextBox 274"/>
          <p:cNvSpPr txBox="1"/>
          <p:nvPr/>
        </p:nvSpPr>
        <p:spPr>
          <a:xfrm>
            <a:off x="121929" y="89977"/>
            <a:ext cx="1434606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80" b="1" dirty="0">
                <a:solidFill>
                  <a:srgbClr val="fefefe"/>
                </a:solidFill>
                <a:latin typeface="Times New Roman"/>
                <a:ea typeface="Times New Roman"/>
              </a:rPr>
              <a:t>Ang</a:t>
            </a:r>
            <a:r>
              <a:rPr lang="en-US" altLang="zh-CN" sz="3200" spc="170" b="1" dirty="0">
                <a:solidFill>
                  <a:srgbClr val="fefefe"/>
                </a:solidFill>
                <a:latin typeface="Times New Roman"/>
                <a:ea typeface="Times New Roman"/>
              </a:rPr>
              <a:t>les</a:t>
            </a:r>
          </a:p>
        </p:txBody>
      </p:sp>
      <p:sp>
        <p:nvSpPr>
          <p:cNvPr id="275" name="TextBox 275"/>
          <p:cNvSpPr txBox="1"/>
          <p:nvPr/>
        </p:nvSpPr>
        <p:spPr>
          <a:xfrm>
            <a:off x="5020890" y="195050"/>
            <a:ext cx="371503" cy="46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1451">
              <a:lnSpc>
                <a:spcPct val="100000"/>
              </a:lnSpc>
            </a:pPr>
            <a:r>
              <a:rPr lang="en-US" altLang="zh-CN" sz="1900" spc="-13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5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650" spc="25" b="1" dirty="0">
                <a:solidFill>
                  <a:srgbClr val="fefefe"/>
                </a:solidFill>
                <a:latin typeface="Times New Roman"/>
                <a:ea typeface="Times New Roman"/>
              </a:rPr>
              <a:t>ly/Arch</a:t>
            </a:r>
          </a:p>
        </p:txBody>
      </p:sp>
      <p:sp>
        <p:nvSpPr>
          <p:cNvPr id="276" name="TextBox 276"/>
          <p:cNvSpPr txBox="1"/>
          <p:nvPr/>
        </p:nvSpPr>
        <p:spPr>
          <a:xfrm>
            <a:off x="120178" y="888471"/>
            <a:ext cx="2108302" cy="290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2000" spc="9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ea typeface="Times New Roman"/>
              </a:rPr>
              <a:t>slant</a:t>
            </a:r>
            <a:r>
              <a:rPr lang="en-US" altLang="zh-CN" sz="20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angle</a:t>
            </a:r>
            <a:r>
              <a:rPr lang="en-US" altLang="zh-CN" sz="20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5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09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20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65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000" spc="13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0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easier</a:t>
            </a:r>
            <a:r>
              <a:rPr lang="en-US" altLang="zh-CN" sz="20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5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40" dirty="0">
                <a:solidFill>
                  <a:srgbClr val="000000"/>
                </a:solidFill>
                <a:latin typeface="Times New Roman"/>
                <a:ea typeface="Times New Roman"/>
              </a:rPr>
              <a:t>oth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ea typeface="Times New Roman"/>
              </a:rPr>
              <a:t>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cigarette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bins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sold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authorities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sloping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top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feature,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discouraging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leaving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litter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top</a:t>
            </a:r>
          </a:p>
        </p:txBody>
      </p:sp>
      <p:sp>
        <p:nvSpPr>
          <p:cNvPr id="277" name="TextBox 277"/>
          <p:cNvSpPr txBox="1"/>
          <p:nvPr/>
        </p:nvSpPr>
        <p:spPr>
          <a:xfrm>
            <a:off x="5030876" y="3493619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027" name="Freeform 1027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Freeform 1028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1029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TextBox 1030"/>
          <p:cNvSpPr txBox="1"/>
          <p:nvPr/>
        </p:nvSpPr>
        <p:spPr>
          <a:xfrm>
            <a:off x="96529" y="72451"/>
            <a:ext cx="53877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49612" algn="l"/>
              </a:tabLst>
            </a:pPr>
            <a:r>
              <a:rPr lang="en-US" altLang="zh-CN" sz="3000" spc="5" b="1" dirty="0">
                <a:solidFill>
                  <a:srgbClr val="fefefe"/>
                </a:solidFill>
                <a:latin typeface="Times New Roman"/>
                <a:ea typeface="Times New Roman"/>
              </a:rPr>
              <a:t>Anchoring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31" name="TextBox 1031"/>
          <p:cNvSpPr txBox="1"/>
          <p:nvPr/>
        </p:nvSpPr>
        <p:spPr>
          <a:xfrm>
            <a:off x="5020919" y="556649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32" name="TextBox 1032"/>
          <p:cNvSpPr txBox="1"/>
          <p:nvPr/>
        </p:nvSpPr>
        <p:spPr>
          <a:xfrm>
            <a:off x="120178" y="907901"/>
            <a:ext cx="2116475" cy="2882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ea typeface="Times New Roman"/>
              </a:rPr>
              <a:t>affect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users’</a:t>
            </a:r>
            <a:r>
              <a:rPr lang="en-US" altLang="zh-CN" sz="1900" spc="-3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expectations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9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assumptions</a:t>
            </a:r>
          </a:p>
          <a:p>
            <a:pPr hangingPunct="0" marL="0">
              <a:lnSpc>
                <a:spcPct val="95833"/>
              </a:lnSpc>
              <a:spcBef>
                <a:spcPts val="310"/>
              </a:spcBef>
            </a:pP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ea typeface="Times New Roman"/>
              </a:rPr>
              <a:t>controlling</a:t>
            </a:r>
            <a:r>
              <a:rPr lang="en-US" altLang="zh-CN" sz="19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reference</a:t>
            </a:r>
            <a:r>
              <a:rPr lang="en-US" altLang="zh-CN" sz="1900" spc="-2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points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9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5" dirty="0">
                <a:solidFill>
                  <a:srgbClr val="000000"/>
                </a:solidFill>
                <a:latin typeface="Times New Roman"/>
                <a:ea typeface="Times New Roman"/>
              </a:rPr>
              <a:t>have?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0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Restaurant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menus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‘anchor’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items: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prominently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placed,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higher-priced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dishes,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raising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customers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expect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paying</a:t>
            </a:r>
          </a:p>
        </p:txBody>
      </p:sp>
      <p:sp>
        <p:nvSpPr>
          <p:cNvPr id="1033" name="TextBox 1033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0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035" name="Freeform 1035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 1036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Freeform 1037"> 
				</p:cNvPr>
          <p:cNvSpPr/>
          <p:nvPr/>
        </p:nvSpPr>
        <p:spPr>
          <a:xfrm>
            <a:off x="0" y="0"/>
            <a:ext cx="4559300" cy="664642"/>
          </a:xfrm>
          <a:custGeom>
            <a:avLst/>
            <a:gdLst>
              <a:gd name="connsiteX0" fmla="*/ 0 w 4559300"/>
              <a:gd name="connsiteY0" fmla="*/ 664642 h 664642"/>
              <a:gd name="connsiteX1" fmla="*/ 4559300 w 4559300"/>
              <a:gd name="connsiteY1" fmla="*/ 664642 h 664642"/>
              <a:gd name="connsiteX2" fmla="*/ 4559300 w 4559300"/>
              <a:gd name="connsiteY2" fmla="*/ 0 h 664642"/>
              <a:gd name="connsiteX3" fmla="*/ 0 w 4559300"/>
              <a:gd name="connsiteY3" fmla="*/ 0 h 664642"/>
              <a:gd name="connsiteX4" fmla="*/ 0 w 45593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300" h="664642">
                <a:moveTo>
                  <a:pt x="0" y="664642"/>
                </a:moveTo>
                <a:lnTo>
                  <a:pt x="4559300" y="664642"/>
                </a:lnTo>
                <a:lnTo>
                  <a:pt x="45593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TextBox 1038"/>
          <p:cNvSpPr txBox="1"/>
          <p:nvPr/>
        </p:nvSpPr>
        <p:spPr>
          <a:xfrm>
            <a:off x="96529" y="72451"/>
            <a:ext cx="53877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49612" algn="l"/>
              </a:tabLst>
            </a:pPr>
            <a:r>
              <a:rPr lang="en-US" altLang="zh-CN" sz="3000" spc="-45" b="1" dirty="0">
                <a:solidFill>
                  <a:srgbClr val="fefefe"/>
                </a:solidFill>
                <a:latin typeface="Times New Roman"/>
                <a:ea typeface="Times New Roman"/>
              </a:rPr>
              <a:t>Antifeatures</a:t>
            </a:r>
            <a:r>
              <a:rPr lang="en-US" altLang="zh-CN" sz="3000" spc="-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104" b="1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3000" spc="-4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45" b="1" dirty="0">
                <a:solidFill>
                  <a:srgbClr val="fefefe"/>
                </a:solidFill>
                <a:latin typeface="Times New Roman"/>
                <a:ea typeface="Times New Roman"/>
              </a:rPr>
              <a:t>crippleware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39" name="TextBox 1039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40" name="TextBox 1040"/>
          <p:cNvSpPr txBox="1"/>
          <p:nvPr/>
        </p:nvSpPr>
        <p:spPr>
          <a:xfrm>
            <a:off x="120178" y="865647"/>
            <a:ext cx="2102905" cy="2925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deliberately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disable</a:t>
            </a:r>
            <a:r>
              <a:rPr lang="en-US" altLang="zh-CN" sz="1800" spc="-2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6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functions</a:t>
            </a:r>
            <a:r>
              <a:rPr lang="en-US" altLang="zh-CN" sz="1800" spc="-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even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though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still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present,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drive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upgrade,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price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discrimi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nation?</a:t>
            </a:r>
          </a:p>
          <a:p>
            <a:pPr>
              <a:lnSpc>
                <a:spcPts val="194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Sony’s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cheaper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60-minute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MiniDiscs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were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identical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74-minute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ones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except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pre-written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portion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code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preventing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full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space</a:t>
            </a:r>
          </a:p>
        </p:txBody>
      </p:sp>
      <p:sp>
        <p:nvSpPr>
          <p:cNvPr id="1041" name="TextBox 1041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04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043" name="Freeform 104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 104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Freeform 1045"> 
				</p:cNvPr>
          <p:cNvSpPr/>
          <p:nvPr/>
        </p:nvSpPr>
        <p:spPr>
          <a:xfrm>
            <a:off x="0" y="0"/>
            <a:ext cx="2735427" cy="664642"/>
          </a:xfrm>
          <a:custGeom>
            <a:avLst/>
            <a:gdLst>
              <a:gd name="connsiteX0" fmla="*/ 0 w 2735427"/>
              <a:gd name="connsiteY0" fmla="*/ 664642 h 664642"/>
              <a:gd name="connsiteX1" fmla="*/ 2735427 w 2735427"/>
              <a:gd name="connsiteY1" fmla="*/ 664642 h 664642"/>
              <a:gd name="connsiteX2" fmla="*/ 2735427 w 2735427"/>
              <a:gd name="connsiteY2" fmla="*/ 0 h 664642"/>
              <a:gd name="connsiteX3" fmla="*/ 0 w 2735427"/>
              <a:gd name="connsiteY3" fmla="*/ 0 h 664642"/>
              <a:gd name="connsiteX4" fmla="*/ 0 w 2735427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427" h="664642">
                <a:moveTo>
                  <a:pt x="0" y="664642"/>
                </a:moveTo>
                <a:lnTo>
                  <a:pt x="2735427" y="664642"/>
                </a:lnTo>
                <a:lnTo>
                  <a:pt x="2735427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TextBox 1046"/>
          <p:cNvSpPr txBox="1"/>
          <p:nvPr/>
        </p:nvSpPr>
        <p:spPr>
          <a:xfrm>
            <a:off x="109229" y="72451"/>
            <a:ext cx="53750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30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Bundling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47" name="TextBox 1047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48" name="TextBox 1048"/>
          <p:cNvSpPr txBox="1"/>
          <p:nvPr/>
        </p:nvSpPr>
        <p:spPr>
          <a:xfrm>
            <a:off x="120178" y="889803"/>
            <a:ext cx="2070958" cy="2900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900" spc="-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spc="-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include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5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900" spc="-3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i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9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do,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along</a:t>
            </a:r>
            <a:r>
              <a:rPr lang="en-US" altLang="zh-CN" sz="1900" spc="-3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900" spc="-3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9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do,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i="1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19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0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900" spc="-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done?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49157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Crushing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pills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tablets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spoonful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peanut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butter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dogs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medi-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cines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otherwise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refuse</a:t>
            </a:r>
          </a:p>
        </p:txBody>
      </p:sp>
      <p:sp>
        <p:nvSpPr>
          <p:cNvPr id="1049" name="TextBox 1049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105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051" name="Freeform 105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 105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Freeform 1053"> 
				</p:cNvPr>
          <p:cNvSpPr/>
          <p:nvPr/>
        </p:nvSpPr>
        <p:spPr>
          <a:xfrm>
            <a:off x="0" y="0"/>
            <a:ext cx="4025900" cy="664642"/>
          </a:xfrm>
          <a:custGeom>
            <a:avLst/>
            <a:gdLst>
              <a:gd name="connsiteX0" fmla="*/ 0 w 4025900"/>
              <a:gd name="connsiteY0" fmla="*/ 664642 h 664642"/>
              <a:gd name="connsiteX1" fmla="*/ 4025900 w 4025900"/>
              <a:gd name="connsiteY1" fmla="*/ 664642 h 664642"/>
              <a:gd name="connsiteX2" fmla="*/ 4025900 w 4025900"/>
              <a:gd name="connsiteY2" fmla="*/ 0 h 664642"/>
              <a:gd name="connsiteX3" fmla="*/ 0 w 4025900"/>
              <a:gd name="connsiteY3" fmla="*/ 0 h 664642"/>
              <a:gd name="connsiteX4" fmla="*/ 0 w 40259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5900" h="664642">
                <a:moveTo>
                  <a:pt x="0" y="664642"/>
                </a:moveTo>
                <a:lnTo>
                  <a:pt x="4025900" y="664642"/>
                </a:lnTo>
                <a:lnTo>
                  <a:pt x="40259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TextBox 1054"/>
          <p:cNvSpPr txBox="1"/>
          <p:nvPr/>
        </p:nvSpPr>
        <p:spPr>
          <a:xfrm>
            <a:off x="109229" y="84900"/>
            <a:ext cx="5375076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Degrading</a:t>
            </a:r>
            <a:r>
              <a:rPr lang="en-US" altLang="zh-CN" sz="2900" spc="-8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b="1" dirty="0">
                <a:solidFill>
                  <a:srgbClr val="fefefe"/>
                </a:solidFill>
                <a:latin typeface="Times New Roman"/>
                <a:ea typeface="Times New Roman"/>
              </a:rPr>
              <a:t>performance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55" name="TextBox 1055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56" name="TextBox 1056"/>
          <p:cNvSpPr txBox="1"/>
          <p:nvPr/>
        </p:nvSpPr>
        <p:spPr>
          <a:xfrm>
            <a:off x="120178" y="891135"/>
            <a:ext cx="2052584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degrade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performance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until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comply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want?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Nokia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phones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allegedly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sense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3rd-party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battery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switch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high-power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mode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runs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quickly</a:t>
            </a:r>
          </a:p>
        </p:txBody>
      </p:sp>
      <p:sp>
        <p:nvSpPr>
          <p:cNvPr id="1057" name="TextBox 1057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Picture 10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22860"/>
            <a:ext cx="3406140" cy="3901440"/>
          </a:xfrm>
          <a:prstGeom prst="rect">
            <a:avLst/>
          </a:prstGeom>
        </p:spPr>
      </p:pic>
      <p:sp>
        <p:nvSpPr>
          <p:cNvPr id="1059" name="Freeform 1059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Freeform 1060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Freeform 1061"> 
				</p:cNvPr>
          <p:cNvSpPr/>
          <p:nvPr/>
        </p:nvSpPr>
        <p:spPr>
          <a:xfrm>
            <a:off x="0" y="0"/>
            <a:ext cx="2738971" cy="664642"/>
          </a:xfrm>
          <a:custGeom>
            <a:avLst/>
            <a:gdLst>
              <a:gd name="connsiteX0" fmla="*/ 0 w 2738971"/>
              <a:gd name="connsiteY0" fmla="*/ 664642 h 664642"/>
              <a:gd name="connsiteX1" fmla="*/ 2738971 w 2738971"/>
              <a:gd name="connsiteY1" fmla="*/ 664642 h 664642"/>
              <a:gd name="connsiteX2" fmla="*/ 2738971 w 2738971"/>
              <a:gd name="connsiteY2" fmla="*/ 0 h 664642"/>
              <a:gd name="connsiteX3" fmla="*/ 0 w 2738971"/>
              <a:gd name="connsiteY3" fmla="*/ 0 h 664642"/>
              <a:gd name="connsiteX4" fmla="*/ 0 w 2738971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8971" h="664642">
                <a:moveTo>
                  <a:pt x="0" y="664642"/>
                </a:moveTo>
                <a:lnTo>
                  <a:pt x="2738971" y="664642"/>
                </a:lnTo>
                <a:lnTo>
                  <a:pt x="2738971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TextBox 1062"/>
          <p:cNvSpPr txBox="1"/>
          <p:nvPr/>
        </p:nvSpPr>
        <p:spPr>
          <a:xfrm>
            <a:off x="109229" y="72451"/>
            <a:ext cx="53750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30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30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30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free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63" name="TextBox 1063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64" name="TextBox 1064"/>
          <p:cNvSpPr txBox="1"/>
          <p:nvPr/>
        </p:nvSpPr>
        <p:spPr>
          <a:xfrm>
            <a:off x="120178" y="891135"/>
            <a:ext cx="1974711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spc="-2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away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gets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interested</a:t>
            </a:r>
            <a:r>
              <a:rPr lang="en-US" altLang="zh-CN" sz="1800" spc="-2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9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addicted,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come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back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pay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more?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Offering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chapter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(often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introduction)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free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increasingly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common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promoting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books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widely</a:t>
            </a:r>
          </a:p>
        </p:txBody>
      </p:sp>
      <p:sp>
        <p:nvSpPr>
          <p:cNvPr id="1065" name="TextBox 1065"/>
          <p:cNvSpPr txBox="1"/>
          <p:nvPr/>
        </p:nvSpPr>
        <p:spPr>
          <a:xfrm>
            <a:off x="5030907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Picture 106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067" name="Freeform 1067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Freeform 1068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Freeform 1069"> 
				</p:cNvPr>
          <p:cNvSpPr/>
          <p:nvPr/>
        </p:nvSpPr>
        <p:spPr>
          <a:xfrm>
            <a:off x="0" y="0"/>
            <a:ext cx="3289300" cy="664642"/>
          </a:xfrm>
          <a:custGeom>
            <a:avLst/>
            <a:gdLst>
              <a:gd name="connsiteX0" fmla="*/ 0 w 3289300"/>
              <a:gd name="connsiteY0" fmla="*/ 664642 h 664642"/>
              <a:gd name="connsiteX1" fmla="*/ 3289300 w 3289300"/>
              <a:gd name="connsiteY1" fmla="*/ 664642 h 664642"/>
              <a:gd name="connsiteX2" fmla="*/ 3289300 w 3289300"/>
              <a:gd name="connsiteY2" fmla="*/ 0 h 664642"/>
              <a:gd name="connsiteX3" fmla="*/ 0 w 3289300"/>
              <a:gd name="connsiteY3" fmla="*/ 0 h 664642"/>
              <a:gd name="connsiteX4" fmla="*/ 0 w 32893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300" h="664642">
                <a:moveTo>
                  <a:pt x="0" y="664642"/>
                </a:moveTo>
                <a:lnTo>
                  <a:pt x="3289300" y="664642"/>
                </a:lnTo>
                <a:lnTo>
                  <a:pt x="32893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TextBox 1070"/>
          <p:cNvSpPr txBox="1"/>
          <p:nvPr/>
        </p:nvSpPr>
        <p:spPr>
          <a:xfrm>
            <a:off x="109229" y="72451"/>
            <a:ext cx="53750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30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Forced</a:t>
            </a:r>
            <a:r>
              <a:rPr lang="en-US" altLang="zh-CN" sz="3000" spc="3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dichotomy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71" name="TextBox 1071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72" name="TextBox 1072"/>
          <p:cNvSpPr txBox="1"/>
          <p:nvPr/>
        </p:nvSpPr>
        <p:spPr>
          <a:xfrm>
            <a:off x="120178" y="891135"/>
            <a:ext cx="2099374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configure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no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‘middle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ground’</a:t>
            </a:r>
            <a:r>
              <a:rPr lang="en-US" altLang="zh-CN" sz="1800" spc="-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possible,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choice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other?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even-numbered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(e.g.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four-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point)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rating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scale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allow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‘middle’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value: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ea typeface="Times New Roman"/>
              </a:rPr>
              <a:t>forces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respondents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‘good</a:t>
            </a:r>
            <a:r>
              <a:rPr lang="en-US" altLang="zh-CN" sz="1000" spc="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bad?’</a:t>
            </a:r>
            <a:r>
              <a:rPr lang="en-US" altLang="zh-CN" sz="1000" spc="1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15" i="1" dirty="0">
                <a:solidFill>
                  <a:srgbClr val="000000"/>
                </a:solidFill>
                <a:latin typeface="Times New Roman"/>
                <a:ea typeface="Times New Roman"/>
              </a:rPr>
              <a:t>choice</a:t>
            </a:r>
          </a:p>
        </p:txBody>
      </p:sp>
      <p:sp>
        <p:nvSpPr>
          <p:cNvPr id="1073" name="TextBox 1073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Picture 10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075" name="Freeform 1075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Freeform 1076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Freeform 1077"> 
				</p:cNvPr>
          <p:cNvSpPr/>
          <p:nvPr/>
        </p:nvSpPr>
        <p:spPr>
          <a:xfrm>
            <a:off x="0" y="0"/>
            <a:ext cx="3441700" cy="664629"/>
          </a:xfrm>
          <a:custGeom>
            <a:avLst/>
            <a:gdLst>
              <a:gd name="connsiteX0" fmla="*/ 0 w 3441700"/>
              <a:gd name="connsiteY0" fmla="*/ 664629 h 664629"/>
              <a:gd name="connsiteX1" fmla="*/ 3441700 w 3441700"/>
              <a:gd name="connsiteY1" fmla="*/ 664629 h 664629"/>
              <a:gd name="connsiteX2" fmla="*/ 3441700 w 3441700"/>
              <a:gd name="connsiteY2" fmla="*/ 0 h 664629"/>
              <a:gd name="connsiteX3" fmla="*/ 0 w 3441700"/>
              <a:gd name="connsiteY3" fmla="*/ 0 h 664629"/>
              <a:gd name="connsiteX4" fmla="*/ 0 w 3441700"/>
              <a:gd name="connsiteY4" fmla="*/ 664629 h 66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1700" h="664629">
                <a:moveTo>
                  <a:pt x="0" y="664629"/>
                </a:moveTo>
                <a:lnTo>
                  <a:pt x="3441700" y="664629"/>
                </a:lnTo>
                <a:lnTo>
                  <a:pt x="3441700" y="0"/>
                </a:lnTo>
                <a:lnTo>
                  <a:pt x="0" y="0"/>
                </a:lnTo>
                <a:lnTo>
                  <a:pt x="0" y="664629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TextBox 1078"/>
          <p:cNvSpPr txBox="1"/>
          <p:nvPr/>
        </p:nvSpPr>
        <p:spPr>
          <a:xfrm>
            <a:off x="109229" y="112225"/>
            <a:ext cx="3302914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Format</a:t>
            </a:r>
            <a:r>
              <a:rPr lang="en-US" altLang="zh-CN" sz="30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lock-in/out</a:t>
            </a:r>
          </a:p>
        </p:txBody>
      </p:sp>
      <p:sp>
        <p:nvSpPr>
          <p:cNvPr id="1079" name="TextBox 1079"/>
          <p:cNvSpPr txBox="1"/>
          <p:nvPr/>
        </p:nvSpPr>
        <p:spPr>
          <a:xfrm>
            <a:off x="5020919" y="206174"/>
            <a:ext cx="382348" cy="449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6022">
              <a:lnSpc>
                <a:spcPct val="100000"/>
              </a:lnSpc>
            </a:pPr>
            <a:r>
              <a:rPr lang="en-US" altLang="zh-CN" sz="1800" spc="-10" dirty="0">
                <a:solidFill>
                  <a:srgbClr val="fefefe"/>
                </a:solidFill>
                <a:latin typeface="Times New Roman"/>
                <a:ea typeface="Times New Roman"/>
              </a:rPr>
              <a:t>M</a:t>
            </a:r>
          </a:p>
          <a:p>
            <a:pPr>
              <a:lnSpc>
                <a:spcPts val="59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80" name="TextBox 1080"/>
          <p:cNvSpPr txBox="1"/>
          <p:nvPr/>
        </p:nvSpPr>
        <p:spPr>
          <a:xfrm>
            <a:off x="120178" y="891135"/>
            <a:ext cx="1925582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5" dirty="0">
                <a:solidFill>
                  <a:srgbClr val="000000"/>
                </a:solidFill>
                <a:latin typeface="Times New Roman"/>
                <a:ea typeface="Times New Roman"/>
              </a:rPr>
              <a:t>users</a:t>
            </a:r>
            <a:r>
              <a:rPr lang="en-US" altLang="zh-CN" sz="18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85" dirty="0">
                <a:solidFill>
                  <a:srgbClr val="000000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committed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800" spc="-2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format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thing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Panasonic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cameras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include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‘battery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authentication’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system,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prevents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using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cheaper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non-Panasonic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replacements</a:t>
            </a:r>
          </a:p>
        </p:txBody>
      </p:sp>
      <p:sp>
        <p:nvSpPr>
          <p:cNvPr id="1081" name="TextBox 1081"/>
          <p:cNvSpPr txBox="1"/>
          <p:nvPr/>
        </p:nvSpPr>
        <p:spPr>
          <a:xfrm>
            <a:off x="5030907" y="3516588"/>
            <a:ext cx="366383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Picture 108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20" y="0"/>
            <a:ext cx="3406140" cy="3924300"/>
          </a:xfrm>
          <a:prstGeom prst="rect">
            <a:avLst/>
          </a:prstGeom>
        </p:spPr>
      </p:pic>
      <p:sp>
        <p:nvSpPr>
          <p:cNvPr id="1083" name="Freeform 1083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Freeform 1084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Freeform 1085"> 
				</p:cNvPr>
          <p:cNvSpPr/>
          <p:nvPr/>
        </p:nvSpPr>
        <p:spPr>
          <a:xfrm>
            <a:off x="0" y="0"/>
            <a:ext cx="4042829" cy="664642"/>
          </a:xfrm>
          <a:custGeom>
            <a:avLst/>
            <a:gdLst>
              <a:gd name="connsiteX0" fmla="*/ 0 w 4042829"/>
              <a:gd name="connsiteY0" fmla="*/ 664642 h 664642"/>
              <a:gd name="connsiteX1" fmla="*/ 4042829 w 4042829"/>
              <a:gd name="connsiteY1" fmla="*/ 664642 h 664642"/>
              <a:gd name="connsiteX2" fmla="*/ 4042829 w 4042829"/>
              <a:gd name="connsiteY2" fmla="*/ 0 h 664642"/>
              <a:gd name="connsiteX3" fmla="*/ 0 w 4042829"/>
              <a:gd name="connsiteY3" fmla="*/ 0 h 664642"/>
              <a:gd name="connsiteX4" fmla="*/ 0 w 4042829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829" h="664642">
                <a:moveTo>
                  <a:pt x="0" y="664642"/>
                </a:moveTo>
                <a:lnTo>
                  <a:pt x="4042829" y="664642"/>
                </a:lnTo>
                <a:lnTo>
                  <a:pt x="4042829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TextBox 1086"/>
          <p:cNvSpPr txBox="1"/>
          <p:nvPr/>
        </p:nvSpPr>
        <p:spPr>
          <a:xfrm>
            <a:off x="109229" y="134472"/>
            <a:ext cx="537507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2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Functional</a:t>
            </a:r>
            <a:r>
              <a:rPr lang="en-US" altLang="zh-CN" sz="2800" spc="6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obsolescence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87" name="TextBox 1087"/>
          <p:cNvSpPr txBox="1"/>
          <p:nvPr/>
        </p:nvSpPr>
        <p:spPr>
          <a:xfrm>
            <a:off x="5020919" y="561192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88" name="TextBox 1088"/>
          <p:cNvSpPr txBox="1"/>
          <p:nvPr/>
        </p:nvSpPr>
        <p:spPr>
          <a:xfrm>
            <a:off x="120178" y="891135"/>
            <a:ext cx="2060232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technologica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lly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70" dirty="0">
                <a:solidFill>
                  <a:srgbClr val="000000"/>
                </a:solidFill>
                <a:latin typeface="Times New Roman"/>
                <a:ea typeface="Times New Roman"/>
              </a:rPr>
              <a:t>superseded</a:t>
            </a:r>
            <a:r>
              <a:rPr lang="en-US" altLang="zh-CN" sz="18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60" dirty="0">
                <a:solidFill>
                  <a:srgbClr val="000000"/>
                </a:solidFill>
                <a:latin typeface="Times New Roman"/>
                <a:ea typeface="Times New Roman"/>
              </a:rPr>
              <a:t>(or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even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wear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out)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quickly,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replace</a:t>
            </a:r>
            <a:r>
              <a:rPr lang="en-US" altLang="zh-CN"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0" dirty="0">
                <a:solidFill>
                  <a:srgbClr val="000000"/>
                </a:solidFill>
                <a:latin typeface="Times New Roman"/>
                <a:ea typeface="Times New Roman"/>
              </a:rPr>
              <a:t>them?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models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bring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real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technological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advances,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Apple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managed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‘upgrade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treadmill’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iPhone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buyers</a:t>
            </a:r>
          </a:p>
        </p:txBody>
      </p:sp>
      <p:sp>
        <p:nvSpPr>
          <p:cNvPr id="1089" name="TextBox 1089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Picture 10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0"/>
            <a:ext cx="3390900" cy="3924300"/>
          </a:xfrm>
          <a:prstGeom prst="rect">
            <a:avLst/>
          </a:prstGeom>
        </p:spPr>
      </p:pic>
      <p:sp>
        <p:nvSpPr>
          <p:cNvPr id="1091" name="Freeform 1091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2" name="Freeform 1092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Freeform 1093"> 
				</p:cNvPr>
          <p:cNvSpPr/>
          <p:nvPr/>
        </p:nvSpPr>
        <p:spPr>
          <a:xfrm>
            <a:off x="0" y="0"/>
            <a:ext cx="3187700" cy="664642"/>
          </a:xfrm>
          <a:custGeom>
            <a:avLst/>
            <a:gdLst>
              <a:gd name="connsiteX0" fmla="*/ 0 w 3187700"/>
              <a:gd name="connsiteY0" fmla="*/ 664642 h 664642"/>
              <a:gd name="connsiteX1" fmla="*/ 3187700 w 3187700"/>
              <a:gd name="connsiteY1" fmla="*/ 664642 h 664642"/>
              <a:gd name="connsiteX2" fmla="*/ 3187700 w 3187700"/>
              <a:gd name="connsiteY2" fmla="*/ 0 h 664642"/>
              <a:gd name="connsiteX3" fmla="*/ 0 w 3187700"/>
              <a:gd name="connsiteY3" fmla="*/ 0 h 664642"/>
              <a:gd name="connsiteX4" fmla="*/ 0 w 3187700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700" h="664642">
                <a:moveTo>
                  <a:pt x="0" y="664642"/>
                </a:moveTo>
                <a:lnTo>
                  <a:pt x="3187700" y="664642"/>
                </a:lnTo>
                <a:lnTo>
                  <a:pt x="3187700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TextBox 1094"/>
          <p:cNvSpPr txBox="1"/>
          <p:nvPr/>
        </p:nvSpPr>
        <p:spPr>
          <a:xfrm>
            <a:off x="109229" y="72451"/>
            <a:ext cx="53750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300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3000" spc="5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cut,</a:t>
            </a:r>
            <a:r>
              <a:rPr lang="en-US" altLang="zh-CN" sz="3000" spc="5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115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3000" spc="5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choose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095" name="TextBox 1095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096" name="TextBox 1096"/>
          <p:cNvSpPr txBox="1"/>
          <p:nvPr/>
        </p:nvSpPr>
        <p:spPr>
          <a:xfrm>
            <a:off x="120178" y="891135"/>
            <a:ext cx="2104767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ea typeface="Times New Roman"/>
              </a:rPr>
              <a:t>structure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system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45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no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user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5" dirty="0">
                <a:solidFill>
                  <a:srgbClr val="000000"/>
                </a:solidFill>
                <a:latin typeface="Times New Roman"/>
                <a:ea typeface="Times New Roman"/>
              </a:rPr>
              <a:t>advantage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70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800" spc="-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5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simply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000000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first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act?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person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cuts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cake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halves,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000" spc="2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person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chooses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ea typeface="Times New Roman"/>
              </a:rPr>
              <a:t>half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he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she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wants,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no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advantage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person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cutting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cake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unfairly</a:t>
            </a:r>
          </a:p>
        </p:txBody>
      </p:sp>
      <p:sp>
        <p:nvSpPr>
          <p:cNvPr id="1097" name="TextBox 1097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Picture 10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3375660" cy="3924300"/>
          </a:xfrm>
          <a:prstGeom prst="rect">
            <a:avLst/>
          </a:prstGeom>
        </p:spPr>
      </p:pic>
      <p:sp>
        <p:nvSpPr>
          <p:cNvPr id="1099" name="Freeform 1099"> 
				</p:cNvPr>
          <p:cNvSpPr/>
          <p:nvPr/>
        </p:nvSpPr>
        <p:spPr>
          <a:xfrm>
            <a:off x="107950" y="3155950"/>
            <a:ext cx="2203450" cy="641350"/>
          </a:xfrm>
          <a:custGeom>
            <a:avLst/>
            <a:gdLst>
              <a:gd name="connsiteX0" fmla="*/ 2203450 w 2203450"/>
              <a:gd name="connsiteY0" fmla="*/ 336548 h 641350"/>
              <a:gd name="connsiteX1" fmla="*/ 1983016 w 2203450"/>
              <a:gd name="connsiteY1" fmla="*/ 654048 h 641350"/>
              <a:gd name="connsiteX2" fmla="*/ 13984 w 2203450"/>
              <a:gd name="connsiteY2" fmla="*/ 654048 h 641350"/>
              <a:gd name="connsiteX3" fmla="*/ 13984 w 2203450"/>
              <a:gd name="connsiteY3" fmla="*/ 19048 h 641350"/>
              <a:gd name="connsiteX4" fmla="*/ 1985975 w 2203450"/>
              <a:gd name="connsiteY4" fmla="*/ 19048 h 641350"/>
              <a:gd name="connsiteX5" fmla="*/ 2203450 w 2203450"/>
              <a:gd name="connsiteY5" fmla="*/ 336548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3450" h="641350">
                <a:moveTo>
                  <a:pt x="2203450" y="336548"/>
                </a:moveTo>
                <a:lnTo>
                  <a:pt x="1983016" y="654048"/>
                </a:lnTo>
                <a:lnTo>
                  <a:pt x="13984" y="654048"/>
                </a:lnTo>
                <a:lnTo>
                  <a:pt x="13984" y="19048"/>
                </a:lnTo>
                <a:lnTo>
                  <a:pt x="1985975" y="19048"/>
                </a:lnTo>
                <a:lnTo>
                  <a:pt x="2203450" y="3365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Freeform 1100"> 
				</p:cNvPr>
          <p:cNvSpPr/>
          <p:nvPr/>
        </p:nvSpPr>
        <p:spPr>
          <a:xfrm>
            <a:off x="88900" y="3136900"/>
            <a:ext cx="2222500" cy="660400"/>
          </a:xfrm>
          <a:custGeom>
            <a:avLst/>
            <a:gdLst>
              <a:gd name="connsiteX0" fmla="*/ 2222500 w 2222500"/>
              <a:gd name="connsiteY0" fmla="*/ 355598 h 660400"/>
              <a:gd name="connsiteX1" fmla="*/ 2002066 w 2222500"/>
              <a:gd name="connsiteY1" fmla="*/ 673098 h 660400"/>
              <a:gd name="connsiteX2" fmla="*/ 33034 w 2222500"/>
              <a:gd name="connsiteY2" fmla="*/ 673098 h 660400"/>
              <a:gd name="connsiteX3" fmla="*/ 33034 w 2222500"/>
              <a:gd name="connsiteY3" fmla="*/ 38098 h 660400"/>
              <a:gd name="connsiteX4" fmla="*/ 2005025 w 2222500"/>
              <a:gd name="connsiteY4" fmla="*/ 38098 h 660400"/>
              <a:gd name="connsiteX5" fmla="*/ 2222500 w 2222500"/>
              <a:gd name="connsiteY5" fmla="*/ 355598 h 660400"/>
              <a:gd name="connsiteX6" fmla="*/ 2222500 w 2222500"/>
              <a:gd name="connsiteY6" fmla="*/ 355598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0" h="660400">
                <a:moveTo>
                  <a:pt x="2222500" y="355598"/>
                </a:moveTo>
                <a:lnTo>
                  <a:pt x="2002066" y="673098"/>
                </a:lnTo>
                <a:lnTo>
                  <a:pt x="33034" y="673098"/>
                </a:lnTo>
                <a:lnTo>
                  <a:pt x="33034" y="38098"/>
                </a:lnTo>
                <a:lnTo>
                  <a:pt x="2005025" y="38098"/>
                </a:lnTo>
                <a:lnTo>
                  <a:pt x="2222500" y="355598"/>
                </a:lnTo>
                <a:lnTo>
                  <a:pt x="2222500" y="3555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5e371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1" name="Freeform 1101"> 
				</p:cNvPr>
          <p:cNvSpPr/>
          <p:nvPr/>
        </p:nvSpPr>
        <p:spPr>
          <a:xfrm>
            <a:off x="0" y="0"/>
            <a:ext cx="2738971" cy="664642"/>
          </a:xfrm>
          <a:custGeom>
            <a:avLst/>
            <a:gdLst>
              <a:gd name="connsiteX0" fmla="*/ 0 w 2738971"/>
              <a:gd name="connsiteY0" fmla="*/ 664642 h 664642"/>
              <a:gd name="connsiteX1" fmla="*/ 2738971 w 2738971"/>
              <a:gd name="connsiteY1" fmla="*/ 664642 h 664642"/>
              <a:gd name="connsiteX2" fmla="*/ 2738971 w 2738971"/>
              <a:gd name="connsiteY2" fmla="*/ 0 h 664642"/>
              <a:gd name="connsiteX3" fmla="*/ 0 w 2738971"/>
              <a:gd name="connsiteY3" fmla="*/ 0 h 664642"/>
              <a:gd name="connsiteX4" fmla="*/ 0 w 2738971"/>
              <a:gd name="connsiteY4" fmla="*/ 664642 h 6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8971" h="664642">
                <a:moveTo>
                  <a:pt x="0" y="664642"/>
                </a:moveTo>
                <a:lnTo>
                  <a:pt x="2738971" y="664642"/>
                </a:lnTo>
                <a:lnTo>
                  <a:pt x="2738971" y="0"/>
                </a:lnTo>
                <a:lnTo>
                  <a:pt x="0" y="0"/>
                </a:lnTo>
                <a:lnTo>
                  <a:pt x="0" y="664642"/>
                </a:lnTo>
                <a:close/>
              </a:path>
            </a:pathLst>
          </a:custGeom>
          <a:solidFill>
            <a:srgbClr val="5e3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TextBox 1102"/>
          <p:cNvSpPr txBox="1"/>
          <p:nvPr/>
        </p:nvSpPr>
        <p:spPr>
          <a:xfrm>
            <a:off x="109229" y="72451"/>
            <a:ext cx="537507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936912" algn="l"/>
              </a:tabLst>
            </a:pPr>
            <a:r>
              <a:rPr lang="en-US" altLang="zh-CN" sz="30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Poison</a:t>
            </a:r>
            <a:r>
              <a:rPr lang="en-US" altLang="zh-CN" sz="3000" spc="5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45" b="1" dirty="0">
                <a:solidFill>
                  <a:srgbClr val="fefefe"/>
                </a:solidFill>
                <a:latin typeface="Times New Roman"/>
                <a:ea typeface="Times New Roman"/>
              </a:rPr>
              <a:t>pill	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ea typeface="Times New Roman"/>
              </a:rPr>
              <a:t>Mv</a:t>
            </a:r>
          </a:p>
        </p:txBody>
      </p:sp>
      <p:sp>
        <p:nvSpPr>
          <p:cNvPr id="1103" name="TextBox 1103"/>
          <p:cNvSpPr txBox="1"/>
          <p:nvPr/>
        </p:nvSpPr>
        <p:spPr>
          <a:xfrm>
            <a:off x="5020919" y="556661"/>
            <a:ext cx="496648" cy="9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50" spc="20" b="1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650" spc="15" b="1" dirty="0">
                <a:solidFill>
                  <a:srgbClr val="fefefe"/>
                </a:solidFill>
                <a:latin typeface="Times New Roman"/>
                <a:ea typeface="Times New Roman"/>
              </a:rPr>
              <a:t>.ly/Mach</a:t>
            </a:r>
          </a:p>
        </p:txBody>
      </p:sp>
      <p:sp>
        <p:nvSpPr>
          <p:cNvPr id="1104" name="TextBox 1104"/>
          <p:cNvSpPr txBox="1"/>
          <p:nvPr/>
        </p:nvSpPr>
        <p:spPr>
          <a:xfrm>
            <a:off x="120178" y="891135"/>
            <a:ext cx="2026369" cy="2899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9583"/>
              </a:lnSpc>
            </a:pP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ea typeface="Times New Roman"/>
              </a:rPr>
              <a:t>arrange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5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ea typeface="Times New Roman"/>
              </a:rPr>
              <a:t>otherwise</a:t>
            </a:r>
            <a:r>
              <a:rPr lang="en-US" altLang="zh-CN" sz="1800" spc="-2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attractive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ea typeface="Times New Roman"/>
              </a:rPr>
              <a:t>option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800" spc="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0" dirty="0">
                <a:solidFill>
                  <a:srgbClr val="000000"/>
                </a:solidFill>
                <a:latin typeface="Times New Roman"/>
                <a:ea typeface="Times New Roman"/>
              </a:rPr>
              <a:t>unpleasant,</a:t>
            </a:r>
            <a:r>
              <a:rPr lang="en-US" altLang="zh-CN" sz="1800" spc="-2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35" dirty="0">
                <a:solidFill>
                  <a:srgbClr val="000000"/>
                </a:solidFill>
                <a:latin typeface="Times New Roman"/>
                <a:ea typeface="Times New Roman"/>
              </a:rPr>
              <a:t>self-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ea typeface="Times New Roman"/>
              </a:rPr>
              <a:t>defeating</a:t>
            </a:r>
            <a:r>
              <a:rPr lang="en-US" altLang="zh-CN" sz="1800" spc="-2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deterrent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5" dirty="0">
                <a:solidFill>
                  <a:srgbClr val="000000"/>
                </a:solidFill>
                <a:latin typeface="Times New Roman"/>
                <a:ea typeface="Times New Roman"/>
              </a:rPr>
              <a:t>side-effec</a:t>
            </a:r>
            <a:r>
              <a:rPr lang="en-US" altLang="zh-CN" sz="1800" spc="90" dirty="0">
                <a:solidFill>
                  <a:srgbClr val="000000"/>
                </a:solidFill>
                <a:latin typeface="Times New Roman"/>
                <a:ea typeface="Times New Roman"/>
              </a:rPr>
              <a:t>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hangingPunct="0" marL="49158">
              <a:lnSpc>
                <a:spcPct val="95833"/>
              </a:lnSpc>
            </a:pP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Security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ink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tags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release</a:t>
            </a:r>
            <a:r>
              <a:rPr lang="en-US" altLang="zh-CN" sz="1000" spc="3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ea typeface="Times New Roman"/>
              </a:rPr>
              <a:t>indelible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ink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removed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ea typeface="Times New Roman"/>
              </a:rPr>
              <a:t>incorrectly,</a:t>
            </a:r>
            <a:r>
              <a:rPr lang="en-US" altLang="zh-CN" sz="1000" spc="2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000" spc="3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attempt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0" i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80" i="1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simply</a:t>
            </a:r>
            <a:r>
              <a:rPr lang="en-US" altLang="zh-CN" sz="1000" spc="4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75" i="1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5" i="1" dirty="0">
                <a:solidFill>
                  <a:srgbClr val="000000"/>
                </a:solidFill>
                <a:latin typeface="Times New Roman"/>
                <a:ea typeface="Times New Roman"/>
              </a:rPr>
              <a:t>worth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stealing</a:t>
            </a:r>
            <a:r>
              <a:rPr lang="en-US" altLang="zh-CN" sz="1000" spc="45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60" i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000" spc="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000" spc="55" i="1" dirty="0">
                <a:solidFill>
                  <a:srgbClr val="000000"/>
                </a:solidFill>
                <a:latin typeface="Times New Roman"/>
                <a:ea typeface="Times New Roman"/>
              </a:rPr>
              <a:t>clothes</a:t>
            </a:r>
          </a:p>
        </p:txBody>
      </p:sp>
      <p:sp>
        <p:nvSpPr>
          <p:cNvPr id="1105" name="TextBox 1105"/>
          <p:cNvSpPr txBox="1"/>
          <p:nvPr/>
        </p:nvSpPr>
        <p:spPr>
          <a:xfrm>
            <a:off x="5030902" y="3516588"/>
            <a:ext cx="366388" cy="335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Des</a:t>
            </a:r>
            <a:r>
              <a:rPr lang="en-US" altLang="zh-CN" sz="8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ign</a:t>
            </a:r>
            <a:r>
              <a:rPr lang="en-US" altLang="zh-CN" sz="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spc="35" b="1" dirty="0">
                <a:solidFill>
                  <a:srgbClr val="fefefe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700" spc="30" b="1" dirty="0">
                <a:solidFill>
                  <a:srgbClr val="fefefe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7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" spc="65" b="1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Lighten PDF Converter Master</dc:creator>
  <cp:lastModifiedBy>Lighten PDF Converter Master</cp:lastModifiedBy>
  <cp:revision>1</cp:revision>
  <dcterms:created xsi:type="dcterms:W3CDTF">2012-06-15T16:23:20Z</dcterms:created>
  <dcterms:modified xsi:type="dcterms:W3CDTF">2012-06-15T16:22:37Z</dcterms:modified>
</cp:coreProperties>
</file>